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32"/>
  </p:notesMasterIdLst>
  <p:handoutMasterIdLst>
    <p:handoutMasterId r:id="rId33"/>
  </p:handoutMasterIdLst>
  <p:sldIdLst>
    <p:sldId id="257" r:id="rId2"/>
    <p:sldId id="258" r:id="rId3"/>
    <p:sldId id="270" r:id="rId4"/>
    <p:sldId id="271" r:id="rId5"/>
    <p:sldId id="261" r:id="rId6"/>
    <p:sldId id="262" r:id="rId7"/>
    <p:sldId id="264" r:id="rId8"/>
    <p:sldId id="272" r:id="rId9"/>
    <p:sldId id="279" r:id="rId10"/>
    <p:sldId id="280" r:id="rId11"/>
    <p:sldId id="281" r:id="rId12"/>
    <p:sldId id="282" r:id="rId13"/>
    <p:sldId id="283" r:id="rId14"/>
    <p:sldId id="284" r:id="rId15"/>
    <p:sldId id="285" r:id="rId16"/>
    <p:sldId id="286" r:id="rId17"/>
    <p:sldId id="287" r:id="rId18"/>
    <p:sldId id="273" r:id="rId19"/>
    <p:sldId id="274" r:id="rId20"/>
    <p:sldId id="275" r:id="rId21"/>
    <p:sldId id="276" r:id="rId22"/>
    <p:sldId id="277" r:id="rId23"/>
    <p:sldId id="278" r:id="rId24"/>
    <p:sldId id="288" r:id="rId25"/>
    <p:sldId id="289" r:id="rId26"/>
    <p:sldId id="290" r:id="rId27"/>
    <p:sldId id="291" r:id="rId28"/>
    <p:sldId id="292" r:id="rId29"/>
    <p:sldId id="293" r:id="rId30"/>
    <p:sldId id="294"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85324" autoAdjust="0"/>
  </p:normalViewPr>
  <p:slideViewPr>
    <p:cSldViewPr>
      <p:cViewPr>
        <p:scale>
          <a:sx n="80" d="100"/>
          <a:sy n="80" d="100"/>
        </p:scale>
        <p:origin x="-105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8" d="100"/>
          <a:sy n="68" d="100"/>
        </p:scale>
        <p:origin x="-3306"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EB11909-A5CD-4CC8-B807-5034FE7152E1}" type="datetimeFigureOut">
              <a:rPr lang="hr-HR"/>
              <a:pPr>
                <a:defRPr/>
              </a:pPr>
              <a:t>5.4.2014.</a:t>
            </a:fld>
            <a:endParaRPr lang="hr-H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B89932-6115-4FE6-9C88-64A336533473}" type="slidenum">
              <a:rPr lang="hr-HR"/>
              <a:pPr>
                <a:defRPr/>
              </a:pPr>
              <a:t>‹#›</a:t>
            </a:fld>
            <a:endParaRPr lang="hr-HR"/>
          </a:p>
        </p:txBody>
      </p:sp>
    </p:spTree>
    <p:extLst>
      <p:ext uri="{BB962C8B-B14F-4D97-AF65-F5344CB8AC3E}">
        <p14:creationId xmlns:p14="http://schemas.microsoft.com/office/powerpoint/2010/main" val="344384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hr-HR"/>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D90DB1C9-2D9B-4A1C-8D8C-22F559763BAF}" type="datetimeFigureOut">
              <a:rPr lang="hr-HR"/>
              <a:pPr>
                <a:defRPr/>
              </a:pPr>
              <a:t>5.4.2014.</a:t>
            </a:fld>
            <a:endParaRPr lang="hr-H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hr-H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EAADEF18-15AF-4EFF-9EF8-92C8A2D6DE88}" type="slidenum">
              <a:rPr lang="hr-HR"/>
              <a:pPr>
                <a:defRPr/>
              </a:pPr>
              <a:t>‹#›</a:t>
            </a:fld>
            <a:endParaRPr lang="hr-HR"/>
          </a:p>
        </p:txBody>
      </p:sp>
    </p:spTree>
    <p:extLst>
      <p:ext uri="{BB962C8B-B14F-4D97-AF65-F5344CB8AC3E}">
        <p14:creationId xmlns:p14="http://schemas.microsoft.com/office/powerpoint/2010/main" val="1634760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r-HR" altLang="sr-Latn-RS" smtClean="0"/>
              <a:t>Financijski sustav predstavlja skup institucija, tržišta, pojedinaca, regulacija i tehnika kojima se trguje vrijednosnicama (vrijednosnice predstavljaju financijsku imovinu).</a:t>
            </a:r>
          </a:p>
          <a:p>
            <a:pPr eaLnBrk="1" hangingPunct="1">
              <a:spcBef>
                <a:spcPct val="0"/>
              </a:spcBef>
            </a:pPr>
            <a:r>
              <a:rPr lang="hr-HR" altLang="sr-Latn-RS" smtClean="0"/>
              <a:t>Tri elementa financijskog sustava su financijska tržišta, financijski instrumenti i financijske institucije. Financijska tržišta su mjesta ponude i potražnje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0C338CB-4BE1-4C39-9C21-93D6BC216042}" type="slidenum">
              <a:rPr lang="hr-HR" altLang="sr-Latn-RS" smtClean="0"/>
              <a:pPr eaLnBrk="1" hangingPunct="1">
                <a:spcBef>
                  <a:spcPct val="0"/>
                </a:spcBef>
              </a:pPr>
              <a:t>2</a:t>
            </a:fld>
            <a:endParaRPr lang="hr-HR" altLang="sr-Latn-R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sr-Latn-RS" smtClean="0"/>
              <a:t>Financijski sustav i njegovi konstitutivni elementi: </a:t>
            </a:r>
            <a:r>
              <a:rPr lang="en-US" altLang="sr-Latn-RS" b="1" smtClean="0"/>
              <a:t>instrumenti, tržišta i institucije</a:t>
            </a:r>
            <a:r>
              <a:rPr lang="en-US" altLang="sr-Latn-RS" smtClean="0"/>
              <a:t> predstavljaju glavnu sponu između tijekova štednje i investicija u nacionalnom gospodarstvu.</a:t>
            </a:r>
            <a:endParaRPr lang="hr-HR" altLang="sr-Latn-RS" smtClean="0"/>
          </a:p>
          <a:p>
            <a:pPr eaLnBrk="1" hangingPunct="1"/>
            <a:r>
              <a:rPr lang="en-US" altLang="sr-Latn-RS" smtClean="0"/>
              <a:t>Posredstvom financijskih institucija i tržišta, novac suficitarnih subjekata uvijek je zamjenjiv za određenu vrstu financijskog prava u obliku klasičnog bankarskog depozita, premije životnog osiguranja, udjela u fondu ili različitih vrijednosnica poput dionica i obveznica.</a:t>
            </a:r>
            <a:endParaRPr lang="hr-HR" altLang="sr-Latn-RS" smtClean="0"/>
          </a:p>
          <a:p>
            <a:pPr eaLnBrk="1" hangingPunct="1"/>
            <a:r>
              <a:rPr lang="en-US" altLang="sr-Latn-RS" smtClean="0"/>
              <a:t>S druge strane, deficitarni subjekti posredstvom financijskih tržišta pribavljaju financijska sredstva namijenjena investiranju.</a:t>
            </a:r>
            <a:endParaRPr lang="hr-HR" altLang="sr-Latn-RS" smtClean="0"/>
          </a:p>
          <a:p>
            <a:pPr eaLnBrk="1" hangingPunct="1"/>
            <a:endParaRPr lang="hr-HR" altLang="sr-Latn-R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D45DCB-43F0-4D33-931F-1217D574CAA1}" type="slidenum">
              <a:rPr lang="hr-HR" altLang="sr-Latn-RS" smtClean="0"/>
              <a:pPr eaLnBrk="1" hangingPunct="1">
                <a:spcBef>
                  <a:spcPct val="0"/>
                </a:spcBef>
              </a:pPr>
              <a:t>3</a:t>
            </a:fld>
            <a:endParaRPr lang="hr-HR" altLang="sr-Latn-R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r-HR" altLang="sr-Latn-RS" smtClean="0"/>
              <a:t>Postoje određena ograničenja na tržištu (transakcijski i informacijski troškovi) uz koja financijska tržišta i posrednici obavljaju financijske funkcije (mobilizacija štednje, alokacija resusa, kontrola korporacija, olakšavanje upravljanja rizikom, olakšavanje trgovine robama i uslugama) što preko kanala rasta (akumulacija kapitala i tehnološke inovacije) dovodi do gospodarskog rasta.</a:t>
            </a:r>
          </a:p>
          <a:p>
            <a:pPr eaLnBrk="1" hangingPunct="1"/>
            <a:endParaRPr lang="hr-HR" altLang="sr-Latn-R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6EFF50-F43C-48EB-B57F-5AC623740962}" type="slidenum">
              <a:rPr lang="hr-HR" altLang="sr-Latn-RS" smtClean="0"/>
              <a:pPr eaLnBrk="1" hangingPunct="1">
                <a:spcBef>
                  <a:spcPct val="0"/>
                </a:spcBef>
              </a:pPr>
              <a:t>4</a:t>
            </a:fld>
            <a:endParaRPr lang="hr-HR" altLang="sr-Latn-R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sr-Latn-RS" b="1" smtClean="0"/>
              <a:t>Osnovna funkcija financijskog sustava</a:t>
            </a:r>
            <a:r>
              <a:rPr lang="en-US" altLang="sr-Latn-RS" smtClean="0"/>
              <a:t> je prenošenje sredstava od štedno suficitarnih na štedno deficitarne sektore, tj. funkcija financijskih sustava je osiguranje sredstava za financiranje ulaganja u kapitalna dobra i kratkotrajnu imovinu. Financijska tržišta obavljaju bitnu ekonomsku ulogu u preusmjeravanju tih sredstava od ljudi koji su uštedjeli novčane viškove trošeći manje od dohotka do ljudi kojima nedostaju novčana sredstva jer žele ili moraju trošiti više od dohotka.</a:t>
            </a:r>
            <a:endParaRPr lang="hr-HR" altLang="sr-Latn-RS" smtClean="0"/>
          </a:p>
          <a:p>
            <a:pPr eaLnBrk="1" hangingPunct="1"/>
            <a:r>
              <a:rPr lang="en-US" altLang="sr-Latn-RS" smtClean="0"/>
              <a:t>Glavni štediše (kreditori) su kućanstva, no tu ulogu igraju i poduzeća te vlada (središnja i lokalna vlast). Najvažniji dužnici-potrošači su poduzeća i država, potom kućanstva i stranci koji također posuđu radi financiranja kupnje automobila, namještaja i kuća.</a:t>
            </a:r>
            <a:endParaRPr lang="hr-HR" altLang="sr-Latn-RS" smtClean="0"/>
          </a:p>
          <a:p>
            <a:pPr eaLnBrk="1" hangingPunct="1"/>
            <a:endParaRPr lang="hr-HR" altLang="sr-Latn-R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9AC779-62AD-45B3-8E94-06D6937F1697}" type="slidenum">
              <a:rPr lang="hr-HR" altLang="sr-Latn-RS" smtClean="0"/>
              <a:pPr eaLnBrk="1" hangingPunct="1">
                <a:spcBef>
                  <a:spcPct val="0"/>
                </a:spcBef>
              </a:pPr>
              <a:t>6</a:t>
            </a:fld>
            <a:endParaRPr lang="hr-HR" altLang="sr-Latn-R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r-HR" altLang="sr-Latn-RS" smtClean="0"/>
              <a:t>Kao zaključak možemo reći da su tržišta novca i tržišta kapitala specifična po obujmu,sudionicima i rizicima. Opisano je na koji način novac odnosno imovina mijenja vlasnika na tržištima novca i tržištima kapitala, te zbog čega i kojim se financijskim instrumentima isto može ostvariti. Isto tako istaknuta je i potreba za informatizacijom tržišta te pozitivan trend na domaćem tržištu kapitala koji se prenio sa svjetskih burzi. </a:t>
            </a:r>
          </a:p>
          <a:p>
            <a:pPr eaLnBrk="1" hangingPunct="1"/>
            <a:endParaRPr lang="hr-HR" altLang="sr-Latn-R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89449F1-BB29-436C-901F-A022B9B034EA}" type="slidenum">
              <a:rPr lang="hr-HR" altLang="sr-Latn-RS" smtClean="0"/>
              <a:pPr eaLnBrk="1" hangingPunct="1">
                <a:spcBef>
                  <a:spcPct val="0"/>
                </a:spcBef>
              </a:pPr>
              <a:t>23</a:t>
            </a:fld>
            <a:endParaRPr lang="hr-HR" altLang="sr-Latn-R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Date Placeholder 3"/>
          <p:cNvSpPr>
            <a:spLocks noGrp="1"/>
          </p:cNvSpPr>
          <p:nvPr>
            <p:ph type="dt" sz="half" idx="10"/>
          </p:nvPr>
        </p:nvSpPr>
        <p:spPr>
          <a:xfrm>
            <a:off x="468313" y="450850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5455365-8E3A-4A4B-96A6-718A66A107EC}" type="datetime1">
              <a:rPr lang="en-US"/>
              <a:pPr>
                <a:defRPr/>
              </a:pPr>
              <a:t>4/5/2014</a:t>
            </a:fld>
            <a:endParaRPr lang="en-US" dirty="0"/>
          </a:p>
        </p:txBody>
      </p:sp>
      <p:sp>
        <p:nvSpPr>
          <p:cNvPr id="5" name="Footer Placeholder 4"/>
          <p:cNvSpPr>
            <a:spLocks noGrp="1"/>
          </p:cNvSpPr>
          <p:nvPr>
            <p:ph type="ftr" sz="quarter" idx="11"/>
          </p:nvPr>
        </p:nvSpPr>
        <p:spPr>
          <a:xfrm>
            <a:off x="4787900" y="4941888"/>
            <a:ext cx="3832225" cy="6429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23923122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a:xfrm>
            <a:off x="468313" y="450850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E4EB6CA-BCFA-4CFB-A289-550B8B4C256C}" type="datetime1">
              <a:rPr lang="en-US"/>
              <a:pPr>
                <a:defRPr/>
              </a:pPr>
              <a:t>4/5/2014</a:t>
            </a:fld>
            <a:endParaRPr lang="en-US"/>
          </a:p>
        </p:txBody>
      </p:sp>
      <p:sp>
        <p:nvSpPr>
          <p:cNvPr id="5" name="Footer Placeholder 4"/>
          <p:cNvSpPr>
            <a:spLocks noGrp="1"/>
          </p:cNvSpPr>
          <p:nvPr>
            <p:ph type="ftr" sz="quarter" idx="11"/>
          </p:nvPr>
        </p:nvSpPr>
        <p:spPr>
          <a:xfrm>
            <a:off x="4787900" y="4941888"/>
            <a:ext cx="3832225" cy="642937"/>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EFE5F1-D7D3-4450-B99B-54DA52498AA8}" type="slidenum">
              <a:rPr lang="en-US"/>
              <a:pPr>
                <a:defRPr/>
              </a:pPr>
              <a:t>‹#›</a:t>
            </a:fld>
            <a:endParaRPr lang="en-US"/>
          </a:p>
        </p:txBody>
      </p:sp>
    </p:spTree>
    <p:extLst>
      <p:ext uri="{BB962C8B-B14F-4D97-AF65-F5344CB8AC3E}">
        <p14:creationId xmlns:p14="http://schemas.microsoft.com/office/powerpoint/2010/main" val="26212973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4000">
              <a:srgbClr val="E6E6E6"/>
            </a:gs>
            <a:gs pos="24001">
              <a:srgbClr val="E6E6E6"/>
            </a:gs>
            <a:gs pos="53000">
              <a:srgbClr val="ADB2BD"/>
            </a:gs>
            <a:gs pos="63000">
              <a:srgbClr val="B2B6C1"/>
            </a:gs>
            <a:gs pos="100000">
              <a:srgbClr val="E6E6E6"/>
            </a:gs>
          </a:gsLst>
          <a:lin ang="5400000"/>
        </a:gradFill>
        <a:effectLst/>
      </p:bgPr>
    </p:bg>
    <p:spTree>
      <p:nvGrpSpPr>
        <p:cNvPr id="1" name=""/>
        <p:cNvGrpSpPr/>
        <p:nvPr/>
      </p:nvGrpSpPr>
      <p:grpSpPr>
        <a:xfrm>
          <a:off x="0" y="0"/>
          <a:ext cx="0" cy="0"/>
          <a:chOff x="0" y="0"/>
          <a:chExt cx="0" cy="0"/>
        </a:xfrm>
      </p:grpSpPr>
      <p:sp>
        <p:nvSpPr>
          <p:cNvPr id="10" name="Rectangle 9"/>
          <p:cNvSpPr/>
          <p:nvPr userDrawn="1"/>
        </p:nvSpPr>
        <p:spPr>
          <a:xfrm>
            <a:off x="0" y="0"/>
            <a:ext cx="9139238" cy="7651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dirty="0">
              <a:latin typeface="Century Gothic" pitchFamily="34" charset="0"/>
            </a:endParaRPr>
          </a:p>
        </p:txBody>
      </p:sp>
      <p:sp>
        <p:nvSpPr>
          <p:cNvPr id="7" name="Rectangle 6"/>
          <p:cNvSpPr/>
          <p:nvPr userDrawn="1"/>
        </p:nvSpPr>
        <p:spPr>
          <a:xfrm>
            <a:off x="0" y="6240463"/>
            <a:ext cx="9167813" cy="6524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p>
        </p:txBody>
      </p:sp>
      <p:sp>
        <p:nvSpPr>
          <p:cNvPr id="1028" name="Title Placeholder 1"/>
          <p:cNvSpPr>
            <a:spLocks noGrp="1"/>
          </p:cNvSpPr>
          <p:nvPr>
            <p:ph type="title"/>
          </p:nvPr>
        </p:nvSpPr>
        <p:spPr bwMode="auto">
          <a:xfrm>
            <a:off x="0" y="-188913"/>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altLang="sr-Latn-RS" smtClean="0"/>
              <a:t>UVOD U EKONOMIJU</a:t>
            </a:r>
          </a:p>
        </p:txBody>
      </p:sp>
      <p:sp>
        <p:nvSpPr>
          <p:cNvPr id="6" name="Slide Number Placeholder 5"/>
          <p:cNvSpPr>
            <a:spLocks noGrp="1"/>
          </p:cNvSpPr>
          <p:nvPr>
            <p:ph type="sldNum" sz="quarter" idx="4"/>
          </p:nvPr>
        </p:nvSpPr>
        <p:spPr>
          <a:xfrm>
            <a:off x="8666163" y="6492875"/>
            <a:ext cx="477837" cy="365125"/>
          </a:xfrm>
          <a:prstGeom prst="rect">
            <a:avLst/>
          </a:prstGeom>
          <a:noFill/>
        </p:spPr>
        <p:txBody>
          <a:bodyPr vert="horz" lIns="91440" tIns="45720" rIns="91440" bIns="45720" rtlCol="0" anchor="ctr"/>
          <a:lstStyle>
            <a:lvl1pPr algn="r" fontAlgn="auto">
              <a:spcBef>
                <a:spcPts val="0"/>
              </a:spcBef>
              <a:spcAft>
                <a:spcPts val="0"/>
              </a:spcAft>
              <a:defRPr sz="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fld id="{AFC341F0-33E0-4553-8407-FBA7B4EF3A52}" type="slidenum">
              <a:rPr lang="en-US"/>
              <a:pPr>
                <a:defRPr/>
              </a:pPr>
              <a:t>‹#›</a:t>
            </a:fld>
            <a:endParaRPr lang="en-US" dirty="0"/>
          </a:p>
        </p:txBody>
      </p:sp>
      <p:sp>
        <p:nvSpPr>
          <p:cNvPr id="9" name="Footer Placeholder 4"/>
          <p:cNvSpPr txBox="1">
            <a:spLocks/>
          </p:cNvSpPr>
          <p:nvPr userDrawn="1"/>
        </p:nvSpPr>
        <p:spPr>
          <a:xfrm>
            <a:off x="0" y="6205538"/>
            <a:ext cx="4432300" cy="652462"/>
          </a:xfrm>
          <a:prstGeom prst="rect">
            <a:avLst/>
          </a:prstGeom>
        </p:spPr>
        <p:txBody>
          <a:bodyPr anchor="ctr"/>
          <a:lstStyle>
            <a:defPPr>
              <a:defRPr lang="en-US"/>
            </a:defPPr>
            <a:lvl1pPr marL="0" algn="ctr" defTabSz="914400" rtl="0" eaLnBrk="1" latinLnBrk="0" hangingPunct="1">
              <a:defRPr sz="1600" b="0" kern="1200">
                <a:solidFill>
                  <a:schemeClr val="tx1"/>
                </a:solidFill>
                <a:latin typeface="Century Gothic"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spcBef>
                <a:spcPts val="0"/>
              </a:spcBef>
              <a:spcAft>
                <a:spcPts val="0"/>
              </a:spcAft>
              <a:defRPr/>
            </a:pPr>
            <a:r>
              <a:rPr lang="hr-HR" dirty="0" smtClean="0">
                <a:latin typeface="Segoe UI" panose="020B0502040204020203" pitchFamily="34" charset="0"/>
                <a:ea typeface="Segoe UI" panose="020B0502040204020203" pitchFamily="34" charset="0"/>
                <a:cs typeface="Segoe UI" panose="020B0502040204020203" pitchFamily="34" charset="0"/>
              </a:rPr>
              <a:t>PLANIRANJE GRADITELJSKIH INVESTICIJA</a:t>
            </a:r>
          </a:p>
          <a:p>
            <a:pPr algn="just" fontAlgn="auto">
              <a:spcBef>
                <a:spcPts val="0"/>
              </a:spcBef>
              <a:spcAft>
                <a:spcPts val="0"/>
              </a:spcAft>
              <a:defRPr/>
            </a:pPr>
            <a:r>
              <a:rPr lang="hr-HR" sz="1000" dirty="0" smtClean="0">
                <a:latin typeface="Segoe UI" panose="020B0502040204020203" pitchFamily="34" charset="0"/>
                <a:ea typeface="Segoe UI" panose="020B0502040204020203" pitchFamily="34" charset="0"/>
                <a:cs typeface="Segoe UI" panose="020B0502040204020203" pitchFamily="34" charset="0"/>
              </a:rPr>
              <a:t>Fakultet građevinarstva, arhitekture i geodezije u Splitu 2013./2014</a:t>
            </a:r>
            <a:r>
              <a:rPr lang="hr-HR" sz="1000" dirty="0" smtClean="0">
                <a:latin typeface="Arial" pitchFamily="34" charset="0"/>
              </a:rPr>
              <a:t>.</a:t>
            </a:r>
            <a:endParaRPr lang="hr-HR" sz="1000" dirty="0">
              <a:latin typeface="Arial" pitchFamily="34" charset="0"/>
            </a:endParaRPr>
          </a:p>
        </p:txBody>
      </p:sp>
      <p:pic>
        <p:nvPicPr>
          <p:cNvPr id="1031"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8350" y="-1588"/>
            <a:ext cx="750888"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a:xfrm>
            <a:off x="5292725" y="6240463"/>
            <a:ext cx="3360738" cy="652462"/>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hr-HR" altLang="sr-Latn-RS" sz="1400" smtClean="0">
                <a:latin typeface="Segoe UI" pitchFamily="34" charset="0"/>
                <a:cs typeface="Segoe UI" pitchFamily="34" charset="0"/>
              </a:rPr>
              <a:t>STUDENTI: Pandžić_Prolić_Zoković</a:t>
            </a:r>
          </a:p>
          <a:p>
            <a:pPr>
              <a:defRPr/>
            </a:pPr>
            <a:r>
              <a:rPr lang="hr-HR" altLang="sr-Latn-RS" sz="1400" smtClean="0">
                <a:latin typeface="Segoe UI" pitchFamily="34" charset="0"/>
                <a:cs typeface="Segoe UI" pitchFamily="34" charset="0"/>
              </a:rPr>
              <a:t> MENTOR: dr.sc. Nikša Jajac</a:t>
            </a: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1"/>
          </a:solidFill>
          <a:latin typeface="Century Gothic" pitchFamily="34" charset="0"/>
          <a:ea typeface="+mj-ea"/>
          <a:cs typeface="+mj-cs"/>
        </a:defRPr>
      </a:lvl1pPr>
      <a:lvl2pPr algn="l" rtl="0" eaLnBrk="0" fontAlgn="base" hangingPunct="0">
        <a:spcBef>
          <a:spcPct val="0"/>
        </a:spcBef>
        <a:spcAft>
          <a:spcPct val="0"/>
        </a:spcAft>
        <a:defRPr sz="4400">
          <a:solidFill>
            <a:schemeClr val="tx1"/>
          </a:solidFill>
          <a:latin typeface="Century Gothic" pitchFamily="34" charset="0"/>
        </a:defRPr>
      </a:lvl2pPr>
      <a:lvl3pPr algn="l" rtl="0" eaLnBrk="0" fontAlgn="base" hangingPunct="0">
        <a:spcBef>
          <a:spcPct val="0"/>
        </a:spcBef>
        <a:spcAft>
          <a:spcPct val="0"/>
        </a:spcAft>
        <a:defRPr sz="4400">
          <a:solidFill>
            <a:schemeClr val="tx1"/>
          </a:solidFill>
          <a:latin typeface="Century Gothic" pitchFamily="34" charset="0"/>
        </a:defRPr>
      </a:lvl3pPr>
      <a:lvl4pPr algn="l" rtl="0" eaLnBrk="0" fontAlgn="base" hangingPunct="0">
        <a:spcBef>
          <a:spcPct val="0"/>
        </a:spcBef>
        <a:spcAft>
          <a:spcPct val="0"/>
        </a:spcAft>
        <a:defRPr sz="4400">
          <a:solidFill>
            <a:schemeClr val="tx1"/>
          </a:solidFill>
          <a:latin typeface="Century Gothic" pitchFamily="34" charset="0"/>
        </a:defRPr>
      </a:lvl4pPr>
      <a:lvl5pPr algn="l" rtl="0" eaLnBrk="0" fontAlgn="base" hangingPunct="0">
        <a:spcBef>
          <a:spcPct val="0"/>
        </a:spcBef>
        <a:spcAft>
          <a:spcPct val="0"/>
        </a:spcAft>
        <a:defRPr sz="4400">
          <a:solidFill>
            <a:schemeClr val="tx1"/>
          </a:solidFill>
          <a:latin typeface="Century Gothic" pitchFamily="34" charset="0"/>
        </a:defRPr>
      </a:lvl5pPr>
      <a:lvl6pPr marL="457200" algn="l" rtl="0" fontAlgn="base">
        <a:spcBef>
          <a:spcPct val="0"/>
        </a:spcBef>
        <a:spcAft>
          <a:spcPct val="0"/>
        </a:spcAft>
        <a:defRPr sz="4400">
          <a:solidFill>
            <a:schemeClr val="tx1"/>
          </a:solidFill>
          <a:latin typeface="Century Gothic" pitchFamily="34" charset="0"/>
        </a:defRPr>
      </a:lvl6pPr>
      <a:lvl7pPr marL="914400" algn="l" rtl="0" fontAlgn="base">
        <a:spcBef>
          <a:spcPct val="0"/>
        </a:spcBef>
        <a:spcAft>
          <a:spcPct val="0"/>
        </a:spcAft>
        <a:defRPr sz="4400">
          <a:solidFill>
            <a:schemeClr val="tx1"/>
          </a:solidFill>
          <a:latin typeface="Century Gothic" pitchFamily="34" charset="0"/>
        </a:defRPr>
      </a:lvl7pPr>
      <a:lvl8pPr marL="1371600" algn="l" rtl="0" fontAlgn="base">
        <a:spcBef>
          <a:spcPct val="0"/>
        </a:spcBef>
        <a:spcAft>
          <a:spcPct val="0"/>
        </a:spcAft>
        <a:defRPr sz="4400">
          <a:solidFill>
            <a:schemeClr val="tx1"/>
          </a:solidFill>
          <a:latin typeface="Century Gothic" pitchFamily="34" charset="0"/>
        </a:defRPr>
      </a:lvl8pPr>
      <a:lvl9pPr marL="1828800" algn="l"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1663"/>
            <a:ext cx="8229600" cy="1143000"/>
          </a:xfrm>
        </p:spPr>
        <p:txBody>
          <a:bodyPr>
            <a:normAutofit fontScale="90000"/>
          </a:bodyPr>
          <a:lstStyle/>
          <a:p>
            <a:pPr algn="ctr" eaLnBrk="1" hangingPunct="1">
              <a:defRPr/>
            </a:pPr>
            <a:r>
              <a:rPr lang="hr-HR" altLang="sr-Latn-RS" sz="3200" b="1" dirty="0" smtClean="0">
                <a:latin typeface="Arial" panose="020B0604020202020204" pitchFamily="34" charset="0"/>
                <a:cs typeface="Arial" panose="020B0604020202020204" pitchFamily="34" charset="0"/>
              </a:rPr>
              <a:t>     2. FINANCIJSKO OKRUŽENJE PODUZEĆA</a:t>
            </a:r>
            <a:br>
              <a:rPr lang="hr-HR" altLang="sr-Latn-RS" sz="3200" b="1" dirty="0" smtClean="0">
                <a:latin typeface="Arial" panose="020B0604020202020204" pitchFamily="34" charset="0"/>
                <a:cs typeface="Arial" panose="020B0604020202020204" pitchFamily="34" charset="0"/>
              </a:rPr>
            </a:br>
            <a:r>
              <a:rPr lang="hr-HR" altLang="sr-Latn-RS" sz="3200" b="1" dirty="0">
                <a:latin typeface="Arial" panose="020B0604020202020204" pitchFamily="34" charset="0"/>
                <a:cs typeface="Arial" panose="020B0604020202020204" pitchFamily="34" charset="0"/>
              </a:rPr>
              <a:t/>
            </a:r>
            <a:br>
              <a:rPr lang="hr-HR" altLang="sr-Latn-RS" sz="3200" b="1" dirty="0">
                <a:latin typeface="Arial" panose="020B0604020202020204" pitchFamily="34" charset="0"/>
                <a:cs typeface="Arial" panose="020B0604020202020204" pitchFamily="34" charset="0"/>
              </a:rPr>
            </a:br>
            <a:r>
              <a:rPr lang="hr-HR" altLang="sr-Latn-RS" sz="2200" b="1" dirty="0" smtClean="0">
                <a:latin typeface="Arial" panose="020B0604020202020204" pitchFamily="34" charset="0"/>
                <a:cs typeface="Arial" panose="020B0604020202020204" pitchFamily="34" charset="0"/>
              </a:rPr>
              <a:t>Planiranje graditeljskih investicija</a:t>
            </a:r>
            <a:r>
              <a:rPr lang="hr-HR" altLang="sr-Latn-RS" sz="2700" b="1" dirty="0" smtClean="0">
                <a:latin typeface="Arial" panose="020B0604020202020204" pitchFamily="34" charset="0"/>
                <a:cs typeface="Arial" panose="020B0604020202020204" pitchFamily="34" charset="0"/>
              </a:rPr>
              <a:t/>
            </a:r>
            <a:br>
              <a:rPr lang="hr-HR" altLang="sr-Latn-RS" sz="2700" b="1" dirty="0" smtClean="0">
                <a:latin typeface="Arial" panose="020B0604020202020204" pitchFamily="34" charset="0"/>
                <a:cs typeface="Arial" panose="020B0604020202020204" pitchFamily="34" charset="0"/>
              </a:rPr>
            </a:br>
            <a:endParaRPr lang="hr-HR" altLang="sr-Latn-RS" sz="2700" b="1" dirty="0" smtClean="0">
              <a:latin typeface="Arial" panose="020B0604020202020204" pitchFamily="34" charset="0"/>
              <a:cs typeface="Arial" panose="020B0604020202020204" pitchFamily="34" charset="0"/>
            </a:endParaRPr>
          </a:p>
        </p:txBody>
      </p:sp>
      <p:sp>
        <p:nvSpPr>
          <p:cNvPr id="4099"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D805A59B-34AC-4CA8-9188-172C78E7D3B6}" type="slidenum">
              <a:rPr lang="en-US" altLang="sr-Latn-RS" smtClean="0">
                <a:latin typeface="Segoe UI" pitchFamily="34" charset="0"/>
                <a:cs typeface="Segoe UI" pitchFamily="34" charset="0"/>
              </a:rPr>
              <a:pPr eaLnBrk="1" fontAlgn="base" hangingPunct="1">
                <a:spcBef>
                  <a:spcPct val="0"/>
                </a:spcBef>
                <a:spcAft>
                  <a:spcPct val="0"/>
                </a:spcAft>
              </a:pPr>
              <a:t>1</a:t>
            </a:fld>
            <a:endParaRPr lang="en-US" altLang="sr-Latn-RS" smtClean="0">
              <a:latin typeface="Segoe UI" pitchFamily="34" charset="0"/>
              <a:cs typeface="Segoe UI" pitchFamily="34" charset="0"/>
            </a:endParaRPr>
          </a:p>
        </p:txBody>
      </p:sp>
      <p:pic>
        <p:nvPicPr>
          <p:cNvPr id="4100" name="Picture 8"/>
          <p:cNvPicPr>
            <a:picLocks noChangeAspect="1" noChangeArrowheads="1"/>
          </p:cNvPicPr>
          <p:nvPr/>
        </p:nvPicPr>
        <p:blipFill>
          <a:blip r:embed="rId2">
            <a:extLst>
              <a:ext uri="{28A0092B-C50C-407E-A947-70E740481C1C}">
                <a14:useLocalDpi xmlns:a14="http://schemas.microsoft.com/office/drawing/2010/main" val="0"/>
              </a:ext>
            </a:extLst>
          </a:blip>
          <a:srcRect l="13052" t="17200" r="15152" b="69284"/>
          <a:stretch>
            <a:fillRect/>
          </a:stretch>
        </p:blipFill>
        <p:spPr bwMode="auto">
          <a:xfrm>
            <a:off x="179388" y="188913"/>
            <a:ext cx="87852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6BC6581-F25C-4718-A647-BA95471D3E54}" type="slidenum">
              <a:rPr lang="en-US" altLang="sr-Latn-RS" sz="1200">
                <a:latin typeface="Century Gothic" pitchFamily="34" charset="0"/>
              </a:rPr>
              <a:pPr algn="r" eaLnBrk="1" hangingPunct="1"/>
              <a:t>10</a:t>
            </a:fld>
            <a:endParaRPr lang="en-US" altLang="sr-Latn-RS" sz="1200">
              <a:latin typeface="Century Gothic" pitchFamily="34" charset="0"/>
            </a:endParaRPr>
          </a:p>
        </p:txBody>
      </p:sp>
      <p:sp>
        <p:nvSpPr>
          <p:cNvPr id="13315" name="Rectangle 5"/>
          <p:cNvSpPr>
            <a:spLocks noChangeArrowheads="1"/>
          </p:cNvSpPr>
          <p:nvPr/>
        </p:nvSpPr>
        <p:spPr bwMode="auto">
          <a:xfrm>
            <a:off x="468313" y="908050"/>
            <a:ext cx="748823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000" b="1">
                <a:latin typeface="Segoe UI" pitchFamily="34" charset="0"/>
                <a:cs typeface="Segoe UI" pitchFamily="34" charset="0"/>
              </a:rPr>
              <a:t>OSNOVNI SUDIONICI NA FINANCIJSKIM TRŽIŠTIMA</a:t>
            </a:r>
          </a:p>
          <a:p>
            <a:pPr eaLnBrk="1" hangingPunct="1"/>
            <a:endParaRPr lang="hr-HR" altLang="sr-Latn-RS" sz="1600">
              <a:latin typeface="Segoe UI" pitchFamily="34" charset="0"/>
              <a:cs typeface="Segoe UI" pitchFamily="34" charset="0"/>
            </a:endParaRPr>
          </a:p>
          <a:p>
            <a:pPr eaLnBrk="1" hangingPunct="1"/>
            <a:r>
              <a:rPr lang="nl-NL" altLang="sr-Latn-RS" sz="1600">
                <a:latin typeface="Segoe UI" pitchFamily="34" charset="0"/>
                <a:cs typeface="Segoe UI" pitchFamily="34" charset="0"/>
              </a:rPr>
              <a:t>Funkcije posrednika na financijskom tržištu:</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transformacija kvalitete financijskih sredstava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smanjenje troškova upravljanja financijskim sredstvima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koncentracija financijskih sredstava</a:t>
            </a:r>
          </a:p>
          <a:p>
            <a:pPr eaLnBrk="1" hangingPunct="1"/>
            <a:endParaRPr lang="hr-HR" altLang="sr-Latn-RS" sz="1600">
              <a:latin typeface="Segoe UI" pitchFamily="34" charset="0"/>
              <a:cs typeface="Segoe UI" pitchFamily="34" charset="0"/>
            </a:endParaRPr>
          </a:p>
          <a:p>
            <a:pPr eaLnBrk="1" hangingPunct="1"/>
            <a:r>
              <a:rPr lang="hr-HR" altLang="sr-Latn-RS" sz="2000" b="1">
                <a:latin typeface="Segoe UI" pitchFamily="34" charset="0"/>
                <a:cs typeface="Segoe UI" pitchFamily="34" charset="0"/>
              </a:rPr>
              <a:t>VRSTE I KARAKTERISTIKE FINANCIJSKIH TRŽIŠTA</a:t>
            </a:r>
          </a:p>
          <a:p>
            <a:pPr eaLnBrk="1" hangingPunct="1"/>
            <a:endParaRPr lang="hr-HR" altLang="sr-Latn-RS" sz="1600">
              <a:latin typeface="Segoe UI" pitchFamily="34" charset="0"/>
              <a:cs typeface="Segoe UI" pitchFamily="34" charset="0"/>
            </a:endParaRPr>
          </a:p>
          <a:p>
            <a:pPr eaLnBrk="1" hangingPunct="1"/>
            <a:r>
              <a:rPr lang="nl-NL" altLang="sr-Latn-RS" sz="1600">
                <a:latin typeface="Segoe UI" pitchFamily="34" charset="0"/>
                <a:cs typeface="Segoe UI" pitchFamily="34" charset="0"/>
              </a:rPr>
              <a:t>Financijska tržišta mogu se klasificirati prema nizu kriterija:</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prema formalnosti strukture</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prema tome radi li se o trgovini novih ili ranije izdanih instrumenata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prema načinu podjele instrumenata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prema dospijeću instrumenata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prema obliku u kojem su sredstva pribavljena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prema metodi trgovine</a:t>
            </a:r>
          </a:p>
        </p:txBody>
      </p:sp>
      <p:sp>
        <p:nvSpPr>
          <p:cNvPr id="13316" name="Rectangle 8"/>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1.3.FINANCIJSKA TRŽIŠTA – POJAM I USLUGA</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E6116CF-A890-41FB-AEFB-700C46CA9C36}" type="slidenum">
              <a:rPr lang="en-US" altLang="sr-Latn-RS" sz="1200">
                <a:latin typeface="Century Gothic" pitchFamily="34" charset="0"/>
              </a:rPr>
              <a:pPr algn="r" eaLnBrk="1" hangingPunct="1"/>
              <a:t>11</a:t>
            </a:fld>
            <a:endParaRPr lang="en-US" altLang="sr-Latn-RS" sz="1200">
              <a:latin typeface="Century Gothic" pitchFamily="34" charset="0"/>
            </a:endParaRPr>
          </a:p>
        </p:txBody>
      </p:sp>
      <p:sp>
        <p:nvSpPr>
          <p:cNvPr id="14339" name="Rectangle 5"/>
          <p:cNvSpPr>
            <a:spLocks noChangeArrowheads="1"/>
          </p:cNvSpPr>
          <p:nvPr/>
        </p:nvSpPr>
        <p:spPr bwMode="auto">
          <a:xfrm>
            <a:off x="468313" y="1125538"/>
            <a:ext cx="7488237"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Prema formalnosti strukture razlikuju se tržišta organizirana kao:</a:t>
            </a:r>
          </a:p>
          <a:p>
            <a:pPr eaLnBrk="1" hangingPunct="1"/>
            <a:endParaRPr lang="hr-HR" altLang="sr-Latn-RS" sz="1600">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burze</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izvanburzovna tržišta = OTC</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BURZE = fiksno mjesto trgovine, strogo definirana pravila, transparentnost tržišta, trguju samo ovlašteni trgovci</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OTC = labavija organizacija, informacijska struktura, pravila trgovanja</a:t>
            </a:r>
          </a:p>
        </p:txBody>
      </p:sp>
      <p:sp>
        <p:nvSpPr>
          <p:cNvPr id="14340" name="Rectangle 8"/>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1.3.FINANCIJSKA TRŽIŠTA – POJAM I USLUGA</a:t>
            </a:r>
          </a:p>
          <a:p>
            <a:pPr eaLnBrk="1" hangingPunct="1"/>
            <a:endParaRPr lang="hr-HR" altLang="sr-Latn-RS" sz="2400">
              <a:latin typeface="Century Gothic" pitchFamily="34" charset="0"/>
            </a:endParaRPr>
          </a:p>
        </p:txBody>
      </p:sp>
      <p:pic>
        <p:nvPicPr>
          <p:cNvPr id="14341" name="Picture 5" descr="C:\Users\n\Downloads\resize.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572000" y="3659188"/>
            <a:ext cx="45720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584532EF-97B3-45B0-8373-3BC2214858B1}" type="slidenum">
              <a:rPr lang="en-US" altLang="sr-Latn-RS" sz="1200">
                <a:latin typeface="Century Gothic" pitchFamily="34" charset="0"/>
              </a:rPr>
              <a:pPr algn="r" eaLnBrk="1" hangingPunct="1"/>
              <a:t>12</a:t>
            </a:fld>
            <a:endParaRPr lang="en-US" altLang="sr-Latn-RS" sz="1200">
              <a:latin typeface="Century Gothic" pitchFamily="34" charset="0"/>
            </a:endParaRPr>
          </a:p>
        </p:txBody>
      </p:sp>
      <p:sp>
        <p:nvSpPr>
          <p:cNvPr id="15363" name="Rectangle 5"/>
          <p:cNvSpPr>
            <a:spLocks noChangeArrowheads="1"/>
          </p:cNvSpPr>
          <p:nvPr/>
        </p:nvSpPr>
        <p:spPr bwMode="auto">
          <a:xfrm>
            <a:off x="684213" y="908050"/>
            <a:ext cx="7488237"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Prema tome radi li se o prodaji novih ili već emitiranih instrumenata razlikuju se:</a:t>
            </a:r>
          </a:p>
          <a:p>
            <a:pPr eaLnBrk="1" hangingPunct="1"/>
            <a:endParaRPr lang="hr-HR" altLang="sr-Latn-RS" sz="1600">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Primarna tržišta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Sekundarna tržišta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PRIMARNA TRŽIŠTA = za prodaju novih vrijednosnica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Pribavljanje sredstava za kupnju dugotrajne imovine i financiranje potreba radnog kapitala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Prikupljanje novih ušteda i alokacija sredstava između konkurentskih sektora</a:t>
            </a: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p:txBody>
      </p:sp>
      <p:sp>
        <p:nvSpPr>
          <p:cNvPr id="15364" name="Rectangle 8"/>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1.3.FINANCIJSKA TRŽIŠTA – POJAM I USLUGA</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F6E2F239-17D7-4A3C-93C4-382920E6FA40}" type="slidenum">
              <a:rPr lang="en-US" altLang="sr-Latn-RS" sz="1200">
                <a:latin typeface="Century Gothic" pitchFamily="34" charset="0"/>
              </a:rPr>
              <a:pPr algn="r" eaLnBrk="1" hangingPunct="1"/>
              <a:t>13</a:t>
            </a:fld>
            <a:endParaRPr lang="en-US" altLang="sr-Latn-RS" sz="1200">
              <a:latin typeface="Century Gothic" pitchFamily="34" charset="0"/>
            </a:endParaRPr>
          </a:p>
        </p:txBody>
      </p:sp>
      <p:sp>
        <p:nvSpPr>
          <p:cNvPr id="16387" name="Rectangle 5"/>
          <p:cNvSpPr>
            <a:spLocks noChangeArrowheads="1"/>
          </p:cNvSpPr>
          <p:nvPr/>
        </p:nvSpPr>
        <p:spPr bwMode="auto">
          <a:xfrm>
            <a:off x="684213" y="908050"/>
            <a:ext cx="7488237"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SEKUNDARNA TRŽIŠTA = nakon izdavanja financijskih instrumenata na primarnim tržištima, njima se dalje trguje na sekundarnim tržištima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Kupci = ekonomski subjekti s viškom sredstava</a:t>
            </a:r>
          </a:p>
          <a:p>
            <a:pPr eaLnBrk="1" hangingPunct="1"/>
            <a:r>
              <a:rPr lang="hr-HR" altLang="sr-Latn-RS" sz="1600">
                <a:latin typeface="Segoe UI" pitchFamily="34" charset="0"/>
                <a:cs typeface="Segoe UI" pitchFamily="34" charset="0"/>
              </a:rPr>
              <a:t>Prodavatelji – ekonomski subjekti kojima trebaju sredstva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Transakcije niza brokera i dilera na burzi ili OTC tržištu kojima se preprodaju ranije izdane vrijednosnice</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Određuju cijenu vrijednosnice koju je tvrtka izdavatelj prethodno izdala na primarnom tržištu</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Sastoje se od dva dijela: tržišta na veliko</a:t>
            </a:r>
            <a:r>
              <a:rPr lang="hr-HR" altLang="sr-Latn-RS" sz="1600">
                <a:latin typeface="Arial" charset="0"/>
                <a:cs typeface="Segoe UI" pitchFamily="34" charset="0"/>
              </a:rPr>
              <a:t> </a:t>
            </a:r>
            <a:r>
              <a:rPr lang="hr-HR" altLang="sr-Latn-RS" sz="1600">
                <a:latin typeface="Segoe UI" pitchFamily="34" charset="0"/>
                <a:cs typeface="Segoe UI" pitchFamily="34" charset="0"/>
              </a:rPr>
              <a:t>(transakcije na veliko u dionicama i obveznicama na burzi i OTC tržištu) i tržišta na malo</a:t>
            </a:r>
          </a:p>
          <a:p>
            <a:pPr eaLnBrk="1" hangingPunct="1"/>
            <a:endParaRPr lang="hr-HR" altLang="sr-Latn-RS" sz="1600">
              <a:latin typeface="Segoe UI" pitchFamily="34" charset="0"/>
              <a:cs typeface="Segoe UI" pitchFamily="34"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p:txBody>
      </p:sp>
      <p:sp>
        <p:nvSpPr>
          <p:cNvPr id="16388" name="Rectangle 8"/>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1.3.FINANCIJSKA TRŽIŠTA – POJAM I USLUGA</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E2224A1-CA39-410F-AB46-57B78AC88AF6}" type="slidenum">
              <a:rPr lang="en-US" altLang="sr-Latn-RS" sz="1200">
                <a:latin typeface="Century Gothic" pitchFamily="34" charset="0"/>
              </a:rPr>
              <a:pPr algn="r" eaLnBrk="1" hangingPunct="1"/>
              <a:t>14</a:t>
            </a:fld>
            <a:endParaRPr lang="en-US" altLang="sr-Latn-RS" sz="1200">
              <a:latin typeface="Century Gothic" pitchFamily="34" charset="0"/>
            </a:endParaRPr>
          </a:p>
        </p:txBody>
      </p:sp>
      <p:sp>
        <p:nvSpPr>
          <p:cNvPr id="17411" name="Rectangle 5"/>
          <p:cNvSpPr>
            <a:spLocks noChangeArrowheads="1"/>
          </p:cNvSpPr>
          <p:nvPr/>
        </p:nvSpPr>
        <p:spPr bwMode="auto">
          <a:xfrm>
            <a:off x="684213" y="908050"/>
            <a:ext cx="7488237"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sr-Latn-RS" sz="1600">
                <a:latin typeface="Segoe UI" pitchFamily="34" charset="0"/>
                <a:cs typeface="Segoe UI" pitchFamily="34" charset="0"/>
              </a:rPr>
              <a:t>Prema predmetu trgovine i tržištu na kojemu se obavlja trgovina razlikuju se:</a:t>
            </a:r>
            <a:endParaRPr lang="hr-HR" altLang="sr-Latn-RS" sz="1600">
              <a:latin typeface="Segoe UI" pitchFamily="34" charset="0"/>
              <a:cs typeface="Segoe UI" pitchFamily="34" charset="0"/>
            </a:endParaRPr>
          </a:p>
          <a:p>
            <a:pPr eaLnBrk="1" hangingPunct="1"/>
            <a:endParaRPr lang="hr-HR" altLang="sr-Latn-RS" sz="1600" i="1">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Prvo tržište: sekundarno burzovno tržište – trgovina dionicama koje kotiraju na burzi</a:t>
            </a:r>
          </a:p>
          <a:p>
            <a:pPr eaLnBrk="1" hangingPunct="1"/>
            <a:endParaRPr lang="hr-HR" altLang="sr-Latn-RS" sz="1600" i="1">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Drugo tržište: sekundarno OTC tržište – trgovanje dionicama koje kotiraju na OTC tržištu</a:t>
            </a:r>
          </a:p>
          <a:p>
            <a:pPr eaLnBrk="1" hangingPunct="1"/>
            <a:endParaRPr lang="hr-HR" altLang="sr-Latn-RS" sz="1600" i="1">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Treće tržište: sekundarno OTC tržište za dionice koje kotiraju na burzi</a:t>
            </a:r>
          </a:p>
          <a:p>
            <a:pPr eaLnBrk="1" hangingPunct="1"/>
            <a:endParaRPr lang="hr-HR" altLang="sr-Latn-RS" sz="1600" i="1">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Četvrto tržište: elektronski trgovinski sustavi za</a:t>
            </a:r>
            <a:r>
              <a:rPr lang="sr-Latn-RS" altLang="sr-Latn-RS" sz="1600">
                <a:latin typeface="Arial" charset="0"/>
                <a:cs typeface="Segoe UI" pitchFamily="34" charset="0"/>
              </a:rPr>
              <a:t> </a:t>
            </a:r>
            <a:r>
              <a:rPr lang="hr-HR" altLang="sr-Latn-RS" sz="1600">
                <a:latin typeface="Segoe UI" pitchFamily="34" charset="0"/>
                <a:cs typeface="Segoe UI" pitchFamily="34" charset="0"/>
              </a:rPr>
              <a:t>blok trgovine dionicama koje kotiraju na vodećoj burzi</a:t>
            </a:r>
          </a:p>
          <a:p>
            <a:pPr eaLnBrk="1" hangingPunct="1"/>
            <a:endParaRPr lang="hr-HR" altLang="sr-Latn-RS" sz="1600">
              <a:latin typeface="Segoe UI" pitchFamily="34" charset="0"/>
              <a:cs typeface="Segoe UI" pitchFamily="34" charset="0"/>
            </a:endParaRPr>
          </a:p>
          <a:p>
            <a:pPr eaLnBrk="1" hangingPunct="1"/>
            <a:r>
              <a:rPr lang="en-US" altLang="sr-Latn-RS" sz="1600">
                <a:latin typeface="Segoe UI" pitchFamily="34" charset="0"/>
                <a:cs typeface="Segoe UI" pitchFamily="34" charset="0"/>
              </a:rPr>
              <a:t>Prema načinu prodaje instrumenata razlikuju se:</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Otvoreno tržište</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Dogovorno ili sporazumno tržište</a:t>
            </a: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p:txBody>
      </p:sp>
      <p:sp>
        <p:nvSpPr>
          <p:cNvPr id="17412" name="Rectangle 8"/>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1.3.FINANCIJSKA TRŽIŠTA – POJAM I USLUGA</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20A23CC-E7E1-4F72-8F6F-3F59095DC254}" type="slidenum">
              <a:rPr lang="en-US" altLang="sr-Latn-RS" sz="1200">
                <a:latin typeface="Century Gothic" pitchFamily="34" charset="0"/>
              </a:rPr>
              <a:pPr algn="r" eaLnBrk="1" hangingPunct="1"/>
              <a:t>15</a:t>
            </a:fld>
            <a:endParaRPr lang="en-US" altLang="sr-Latn-RS" sz="1200">
              <a:latin typeface="Century Gothic" pitchFamily="34" charset="0"/>
            </a:endParaRPr>
          </a:p>
        </p:txBody>
      </p:sp>
      <p:sp>
        <p:nvSpPr>
          <p:cNvPr id="18435" name="Rectangle 5"/>
          <p:cNvSpPr>
            <a:spLocks noChangeArrowheads="1"/>
          </p:cNvSpPr>
          <p:nvPr/>
        </p:nvSpPr>
        <p:spPr bwMode="auto">
          <a:xfrm>
            <a:off x="684213" y="908050"/>
            <a:ext cx="7488237"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sr-Latn-RS" sz="1600">
                <a:latin typeface="Segoe UI" pitchFamily="34" charset="0"/>
                <a:cs typeface="Segoe UI" pitchFamily="34" charset="0"/>
              </a:rPr>
              <a:t>Prema dospijeću financijskih instrumenata razlikuje se :</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Tržište novca</a:t>
            </a:r>
            <a:endParaRPr lang="en-US" altLang="sr-Latn-RS" sz="1600">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Tržište kapitala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TRŽIŠTE NOVCA – tržište za transakcije kratkoročnim kreditnim vrijednosnicama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T</a:t>
            </a:r>
            <a:r>
              <a:rPr lang="en-US" altLang="sr-Latn-RS" sz="1600">
                <a:latin typeface="Segoe UI" pitchFamily="34" charset="0"/>
                <a:cs typeface="Segoe UI" pitchFamily="34" charset="0"/>
              </a:rPr>
              <a:t>ržište na kojem se trguj</a:t>
            </a:r>
            <a:r>
              <a:rPr lang="hr-HR" altLang="sr-Latn-RS" sz="1600">
                <a:latin typeface="Segoe UI" pitchFamily="34" charset="0"/>
                <a:cs typeface="Segoe UI" pitchFamily="34" charset="0"/>
              </a:rPr>
              <a:t>e</a:t>
            </a:r>
            <a:r>
              <a:rPr lang="en-US" altLang="sr-Latn-RS" sz="1600">
                <a:latin typeface="Segoe UI" pitchFamily="34" charset="0"/>
                <a:cs typeface="Segoe UI" pitchFamily="34" charset="0"/>
              </a:rPr>
              <a:t> sigurnim, neosiguranim financijskim instrumentima s dospijećem do godine dana</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en-US" altLang="sr-Latn-RS" sz="1600">
                <a:latin typeface="Segoe UI" pitchFamily="34" charset="0"/>
                <a:cs typeface="Segoe UI" pitchFamily="34" charset="0"/>
              </a:rPr>
              <a:t>Razvijeno tržište novca može se promatrati kao skup (sub)tržišta za trgovinu kratkoročnim</a:t>
            </a:r>
            <a:r>
              <a:rPr lang="hr-HR" altLang="sr-Latn-RS" sz="1600">
                <a:latin typeface="Segoe UI" pitchFamily="34" charset="0"/>
                <a:cs typeface="Segoe UI" pitchFamily="34" charset="0"/>
              </a:rPr>
              <a:t> </a:t>
            </a:r>
            <a:r>
              <a:rPr lang="en-US" altLang="sr-Latn-RS" sz="1600">
                <a:latin typeface="Segoe UI" pitchFamily="34" charset="0"/>
                <a:cs typeface="Segoe UI" pitchFamily="34" charset="0"/>
              </a:rPr>
              <a:t>instrumentima poduzeća, države i financijskih posrednika</a:t>
            </a:r>
            <a:r>
              <a:rPr lang="hr-HR" altLang="sr-Latn-RS" sz="1600">
                <a:latin typeface="Segoe UI" pitchFamily="34" charset="0"/>
                <a:cs typeface="Segoe UI" pitchFamily="34" charset="0"/>
              </a:rPr>
              <a:t>: </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Tržište kratkoročnih vrijednosnica riznice, tržište komercijalnih zapisa, tržište velikih bankarskih depozita, tržište bankarskih akcepata, REPO tržište, tržište srednjoročnih nota</a:t>
            </a:r>
          </a:p>
          <a:p>
            <a:pPr eaLnBrk="1" hangingPunct="1"/>
            <a:endParaRPr lang="hr-HR" altLang="sr-Latn-RS">
              <a:latin typeface="Arial" charset="0"/>
            </a:endParaRPr>
          </a:p>
          <a:p>
            <a:pPr eaLnBrk="1" hangingPunct="1"/>
            <a:endParaRPr lang="en-US"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p:txBody>
      </p:sp>
      <p:sp>
        <p:nvSpPr>
          <p:cNvPr id="18436" name="Rectangle 8"/>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1.3.FINANCIJSKA TRŽIŠTA – POJAM I USLUGA</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4380069B-444B-464B-B4E8-B4182B5B9487}" type="slidenum">
              <a:rPr lang="en-US" altLang="sr-Latn-RS" sz="1200">
                <a:latin typeface="Century Gothic" pitchFamily="34" charset="0"/>
              </a:rPr>
              <a:pPr algn="r" eaLnBrk="1" hangingPunct="1"/>
              <a:t>16</a:t>
            </a:fld>
            <a:endParaRPr lang="en-US" altLang="sr-Latn-RS" sz="1200">
              <a:latin typeface="Century Gothic" pitchFamily="34" charset="0"/>
            </a:endParaRPr>
          </a:p>
        </p:txBody>
      </p:sp>
      <p:sp>
        <p:nvSpPr>
          <p:cNvPr id="19459" name="Rectangle 5"/>
          <p:cNvSpPr>
            <a:spLocks noChangeArrowheads="1"/>
          </p:cNvSpPr>
          <p:nvPr/>
        </p:nvSpPr>
        <p:spPr bwMode="auto">
          <a:xfrm>
            <a:off x="684213" y="908050"/>
            <a:ext cx="7488237"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NL" altLang="sr-Latn-RS" sz="1600">
                <a:latin typeface="Segoe UI" pitchFamily="34" charset="0"/>
                <a:cs typeface="Segoe UI" pitchFamily="34" charset="0"/>
              </a:rPr>
              <a:t>Tržište kapitala, kao i tržište novca, možemo promatrati kao skup tržišta koja  su se razvila za emisiju i trgovinu vrijednosnicama različitih izdatnika:</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tržište državnih nota i obveznica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hipotekarno tržište</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tržište korporacijskih dionica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tržište korporacijskih nota i obveznica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tržište municipalnih obveznica</a:t>
            </a:r>
          </a:p>
          <a:p>
            <a:pPr eaLnBrk="1" hangingPunct="1"/>
            <a:endParaRPr lang="hr-HR" altLang="sr-Latn-RS" sz="1600">
              <a:latin typeface="Segoe UI" pitchFamily="34" charset="0"/>
              <a:cs typeface="Segoe UI" pitchFamily="34" charset="0"/>
            </a:endParaRPr>
          </a:p>
          <a:p>
            <a:pPr eaLnBrk="1" hangingPunct="1"/>
            <a:r>
              <a:rPr lang="nl-NL" altLang="sr-Latn-RS" sz="1600">
                <a:latin typeface="Segoe UI" pitchFamily="34" charset="0"/>
                <a:cs typeface="Segoe UI" pitchFamily="34" charset="0"/>
              </a:rPr>
              <a:t>Prema obliku u kojem su sredstva pribavljena postoje:</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tržišta vlastitog kapitala (tržišta dionica)</a:t>
            </a:r>
          </a:p>
          <a:p>
            <a:pPr eaLnBrk="1" hangingPunct="1"/>
            <a:r>
              <a:rPr lang="hr-HR" altLang="sr-Latn-RS" sz="2000">
                <a:latin typeface="Segoe UI" pitchFamily="34" charset="0"/>
                <a:cs typeface="Segoe UI" pitchFamily="34" charset="0"/>
              </a:rPr>
              <a:t>•</a:t>
            </a:r>
            <a:r>
              <a:rPr lang="hr-HR" altLang="sr-Latn-RS" sz="1600">
                <a:latin typeface="Segoe UI" pitchFamily="34" charset="0"/>
                <a:cs typeface="Segoe UI" pitchFamily="34" charset="0"/>
              </a:rPr>
              <a:t> zajmovna ili kreditna tržišta</a:t>
            </a:r>
          </a:p>
          <a:p>
            <a:pPr eaLnBrk="1" hangingPunct="1"/>
            <a:endParaRPr lang="en-US"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p:txBody>
      </p:sp>
      <p:sp>
        <p:nvSpPr>
          <p:cNvPr id="19460" name="Rectangle 8"/>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1.3.FINANCIJSKA TRŽIŠTA – POJAM I USLUGA</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B8733D7-D2E7-4F73-A540-87102F58F8DC}" type="slidenum">
              <a:rPr lang="en-US" altLang="sr-Latn-RS" sz="1200">
                <a:latin typeface="Century Gothic" pitchFamily="34" charset="0"/>
              </a:rPr>
              <a:pPr algn="r" eaLnBrk="1" hangingPunct="1"/>
              <a:t>17</a:t>
            </a:fld>
            <a:endParaRPr lang="en-US" altLang="sr-Latn-RS" sz="1200">
              <a:latin typeface="Century Gothic" pitchFamily="34" charset="0"/>
            </a:endParaRPr>
          </a:p>
        </p:txBody>
      </p:sp>
      <p:sp>
        <p:nvSpPr>
          <p:cNvPr id="20483" name="Rectangle 5"/>
          <p:cNvSpPr>
            <a:spLocks noChangeArrowheads="1"/>
          </p:cNvSpPr>
          <p:nvPr/>
        </p:nvSpPr>
        <p:spPr bwMode="auto">
          <a:xfrm>
            <a:off x="684213" y="908050"/>
            <a:ext cx="748823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Na tržištima vlastitog kapitala poduzeća i financijske institucije korporativnom organizacijom pribavljaju, odnosno povećavaju vlastiti kapital emisijom dionica</a:t>
            </a:r>
          </a:p>
          <a:p>
            <a:pPr eaLnBrk="1" hangingPunct="1"/>
            <a:endParaRPr lang="hr-HR" altLang="sr-Latn-RS" sz="1600">
              <a:latin typeface="Segoe UI" pitchFamily="34" charset="0"/>
              <a:cs typeface="Segoe UI" pitchFamily="34" charset="0"/>
            </a:endParaRPr>
          </a:p>
          <a:p>
            <a:pPr eaLnBrk="1" hangingPunct="1"/>
            <a:r>
              <a:rPr lang="en-US" altLang="sr-Latn-RS" sz="1600">
                <a:latin typeface="Segoe UI" pitchFamily="34" charset="0"/>
                <a:cs typeface="Segoe UI" pitchFamily="34" charset="0"/>
              </a:rPr>
              <a:t>Zajmovna tržišta uključuju tržišta za kratkoročno, srednjoročno i dugoročno zaduživanje</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Kratkoročno – tržište kratkoročnih bankarskih kredita</a:t>
            </a:r>
          </a:p>
          <a:p>
            <a:pPr eaLnBrk="1" hangingPunct="1"/>
            <a:r>
              <a:rPr lang="hr-HR" altLang="sr-Latn-RS" sz="1600">
                <a:latin typeface="Segoe UI" pitchFamily="34" charset="0"/>
                <a:cs typeface="Segoe UI" pitchFamily="34" charset="0"/>
              </a:rPr>
              <a:t>Dugoročno – s rokom preko godinu dana</a:t>
            </a:r>
          </a:p>
          <a:p>
            <a:pPr eaLnBrk="1" hangingPunct="1"/>
            <a:endParaRPr lang="hr-HR" altLang="sr-Latn-RS" sz="1600">
              <a:latin typeface="Segoe UI" pitchFamily="34" charset="0"/>
              <a:cs typeface="Segoe UI" pitchFamily="34" charset="0"/>
            </a:endParaRPr>
          </a:p>
          <a:p>
            <a:pPr eaLnBrk="1" hangingPunct="1"/>
            <a:r>
              <a:rPr lang="en-US" altLang="sr-Latn-RS" sz="1600">
                <a:latin typeface="Segoe UI" pitchFamily="34" charset="0"/>
                <a:cs typeface="Segoe UI" pitchFamily="34" charset="0"/>
              </a:rPr>
              <a:t>Prema metodi trgovine razlikuju se:</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 dražbovna tržišta</a:t>
            </a:r>
          </a:p>
          <a:p>
            <a:pPr eaLnBrk="1" hangingPunct="1"/>
            <a:r>
              <a:rPr lang="hr-HR" altLang="sr-Latn-RS" sz="1600">
                <a:latin typeface="Segoe UI" pitchFamily="34" charset="0"/>
                <a:cs typeface="Segoe UI" pitchFamily="34" charset="0"/>
              </a:rPr>
              <a:t>• dilerska tržišta</a:t>
            </a:r>
          </a:p>
          <a:p>
            <a:pPr eaLnBrk="1" hangingPunct="1"/>
            <a:r>
              <a:rPr lang="hr-HR" altLang="sr-Latn-RS" sz="1600">
                <a:latin typeface="Segoe UI" pitchFamily="34" charset="0"/>
                <a:cs typeface="Segoe UI" pitchFamily="34" charset="0"/>
              </a:rPr>
              <a:t>• hibridna tržišta</a:t>
            </a:r>
            <a:endParaRPr lang="en-US" altLang="sr-Latn-RS" sz="1600">
              <a:latin typeface="Segoe UI" pitchFamily="34" charset="0"/>
              <a:cs typeface="Segoe UI" pitchFamily="34" charset="0"/>
            </a:endParaRPr>
          </a:p>
          <a:p>
            <a:pPr eaLnBrk="1" hangingPunct="1"/>
            <a:endParaRPr lang="hr-HR" altLang="sr-Latn-RS">
              <a:latin typeface="Arial" charset="0"/>
            </a:endParaRPr>
          </a:p>
          <a:p>
            <a:pPr eaLnBrk="1" hangingPunct="1"/>
            <a:endParaRPr lang="hr-HR" altLang="sr-Latn-RS">
              <a:latin typeface="Arial" charset="0"/>
            </a:endParaRPr>
          </a:p>
          <a:p>
            <a:pPr eaLnBrk="1" hangingPunct="1"/>
            <a:endParaRPr lang="hr-HR" altLang="sr-Latn-RS">
              <a:latin typeface="Arial" charset="0"/>
            </a:endParaRPr>
          </a:p>
        </p:txBody>
      </p:sp>
      <p:sp>
        <p:nvSpPr>
          <p:cNvPr id="20484" name="Rectangle 8"/>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1.3.FINANCIJSKA TRŽIŠTA – POJAM I USLUGA</a:t>
            </a:r>
          </a:p>
          <a:p>
            <a:pPr eaLnBrk="1" hangingPunct="1"/>
            <a:endParaRPr lang="hr-HR" altLang="sr-Latn-RS" sz="2400">
              <a:latin typeface="Century Gothic" pitchFamily="34" charset="0"/>
            </a:endParaRPr>
          </a:p>
        </p:txBody>
      </p:sp>
      <p:pic>
        <p:nvPicPr>
          <p:cNvPr id="20485" name="Picture 3" descr="C:\Users\n\Downloads\Money.jp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011863" y="3105150"/>
            <a:ext cx="3132137"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E1AB7C69-B480-46A6-A10B-A83B3F1F5EDC}" type="slidenum">
              <a:rPr lang="en-US" altLang="sr-Latn-RS" smtClean="0">
                <a:latin typeface="Segoe UI" pitchFamily="34" charset="0"/>
                <a:cs typeface="Segoe UI" pitchFamily="34" charset="0"/>
              </a:rPr>
              <a:pPr eaLnBrk="1" fontAlgn="base" hangingPunct="1">
                <a:spcBef>
                  <a:spcPct val="0"/>
                </a:spcBef>
                <a:spcAft>
                  <a:spcPct val="0"/>
                </a:spcAft>
              </a:pPr>
              <a:t>18</a:t>
            </a:fld>
            <a:endParaRPr lang="en-US" altLang="sr-Latn-RS" smtClean="0">
              <a:latin typeface="Segoe UI" pitchFamily="34" charset="0"/>
              <a:cs typeface="Segoe UI" pitchFamily="34" charset="0"/>
            </a:endParaRPr>
          </a:p>
        </p:txBody>
      </p:sp>
      <p:sp>
        <p:nvSpPr>
          <p:cNvPr id="21507" name="Pravokutnik 1"/>
          <p:cNvSpPr>
            <a:spLocks noChangeArrowheads="1"/>
          </p:cNvSpPr>
          <p:nvPr/>
        </p:nvSpPr>
        <p:spPr bwMode="auto">
          <a:xfrm>
            <a:off x="395288" y="908050"/>
            <a:ext cx="8424862"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r-HR" altLang="sr-Latn-RS" sz="1600" b="1" u="sng">
              <a:latin typeface="Segoe UI" pitchFamily="34" charset="0"/>
              <a:cs typeface="Segoe UI" pitchFamily="34" charset="0"/>
            </a:endParaRPr>
          </a:p>
          <a:p>
            <a:pPr eaLnBrk="1" hangingPunct="1"/>
            <a:r>
              <a:rPr lang="hr-HR" altLang="sr-Latn-RS" sz="2000" b="1">
                <a:latin typeface="Segoe UI" pitchFamily="34" charset="0"/>
                <a:cs typeface="Segoe UI" pitchFamily="34" charset="0"/>
              </a:rPr>
              <a:t>80e i 90e godine</a:t>
            </a:r>
            <a:r>
              <a:rPr lang="hr-HR" altLang="sr-Latn-RS" sz="1600" b="1">
                <a:latin typeface="Segoe UI" pitchFamily="34" charset="0"/>
                <a:cs typeface="Segoe UI" pitchFamily="34" charset="0"/>
              </a:rPr>
              <a:t> </a:t>
            </a:r>
            <a:r>
              <a:rPr lang="hr-HR" altLang="sr-Latn-RS" sz="1600">
                <a:latin typeface="Segoe UI" pitchFamily="34" charset="0"/>
                <a:cs typeface="Segoe UI" pitchFamily="34" charset="0"/>
              </a:rPr>
              <a:t>prošlog stoljeća, na financijskom planu, obilježene su:</a:t>
            </a:r>
          </a:p>
          <a:p>
            <a:pPr eaLnBrk="1" hangingPunct="1"/>
            <a:endParaRPr lang="hr-HR" altLang="sr-Latn-RS" sz="1600">
              <a:latin typeface="Segoe UI" pitchFamily="34" charset="0"/>
              <a:cs typeface="Segoe UI" pitchFamily="34" charset="0"/>
            </a:endParaRP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deregulacijom</a:t>
            </a: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institucionalizacijom</a:t>
            </a: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internacionalizacijom</a:t>
            </a: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brzim napretkom telekomunikacija i velikom brzinom procesuiranja podataka</a:t>
            </a:r>
          </a:p>
          <a:p>
            <a:pPr eaLnBrk="1" hangingPunct="1"/>
            <a:endParaRPr lang="pl-PL" altLang="sr-Latn-RS"/>
          </a:p>
        </p:txBody>
      </p:sp>
      <p:sp>
        <p:nvSpPr>
          <p:cNvPr id="21508" name="Rectangle 7"/>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1.4. TRENDOVI U BANKARSKOJ INDUSTRIJI</a:t>
            </a:r>
          </a:p>
          <a:p>
            <a:pPr eaLnBrk="1" hangingPunct="1"/>
            <a:endParaRPr lang="hr-HR" altLang="sr-Latn-RS" sz="2400">
              <a:latin typeface="Century Gothic" pitchFamily="34" charset="0"/>
            </a:endParaRPr>
          </a:p>
        </p:txBody>
      </p:sp>
      <p:pic>
        <p:nvPicPr>
          <p:cNvPr id="21509" name="Picture 3" descr="C:\Users\n\Downloads\b51f20a12302e97cb1e02306099eea25.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700" y="3365500"/>
            <a:ext cx="38639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55E7A46-EB5E-448F-B3D8-A2FF3548928B}" type="slidenum">
              <a:rPr lang="en-US" altLang="sr-Latn-RS" smtClean="0">
                <a:latin typeface="Segoe UI" pitchFamily="34" charset="0"/>
                <a:cs typeface="Segoe UI" pitchFamily="34" charset="0"/>
              </a:rPr>
              <a:pPr eaLnBrk="1" fontAlgn="base" hangingPunct="1">
                <a:spcBef>
                  <a:spcPct val="0"/>
                </a:spcBef>
                <a:spcAft>
                  <a:spcPct val="0"/>
                </a:spcAft>
              </a:pPr>
              <a:t>19</a:t>
            </a:fld>
            <a:endParaRPr lang="en-US" altLang="sr-Latn-RS" smtClean="0">
              <a:latin typeface="Segoe UI" pitchFamily="34" charset="0"/>
              <a:cs typeface="Segoe UI" pitchFamily="34" charset="0"/>
            </a:endParaRPr>
          </a:p>
        </p:txBody>
      </p:sp>
      <p:sp>
        <p:nvSpPr>
          <p:cNvPr id="22531" name="Pravokutnik 1"/>
          <p:cNvSpPr>
            <a:spLocks noChangeArrowheads="1"/>
          </p:cNvSpPr>
          <p:nvPr/>
        </p:nvSpPr>
        <p:spPr bwMode="auto">
          <a:xfrm>
            <a:off x="395288" y="1052513"/>
            <a:ext cx="84248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000" b="1">
                <a:latin typeface="Segoe UI" pitchFamily="34" charset="0"/>
                <a:cs typeface="Segoe UI" pitchFamily="34" charset="0"/>
              </a:rPr>
              <a:t>DEREGULACIJA</a:t>
            </a:r>
          </a:p>
          <a:p>
            <a:pPr eaLnBrk="1" hangingPunct="1"/>
            <a:endParaRPr lang="hr-HR" altLang="sr-Latn-RS" sz="1600" u="sng">
              <a:latin typeface="Segoe UI" pitchFamily="34" charset="0"/>
              <a:cs typeface="Segoe UI" pitchFamily="34" charset="0"/>
            </a:endParaRPr>
          </a:p>
          <a:p>
            <a:pPr eaLnBrk="1" hangingPunct="1"/>
            <a:r>
              <a:rPr lang="hr-HR" altLang="sr-Latn-RS" sz="2000">
                <a:solidFill>
                  <a:srgbClr val="000000"/>
                </a:solidFill>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Uključuje tržište najrazvijenijih zemalja, ali i zemalja u razvoju.</a:t>
            </a:r>
          </a:p>
          <a:p>
            <a:pPr eaLnBrk="1" hangingPunct="1"/>
            <a:r>
              <a:rPr lang="hr-HR" altLang="sr-Latn-RS" sz="2000">
                <a:solidFill>
                  <a:srgbClr val="000000"/>
                </a:solidFill>
                <a:latin typeface="Century Gothic" pitchFamily="34" charset="0"/>
              </a:rPr>
              <a:t>•</a:t>
            </a:r>
            <a:r>
              <a:rPr lang="hr-HR" altLang="sr-Latn-RS" sz="1600">
                <a:latin typeface="Segoe UI" pitchFamily="34" charset="0"/>
                <a:cs typeface="Segoe UI" pitchFamily="34" charset="0"/>
              </a:rPr>
              <a:t> Banke odlaze na strana tržišta, brišu se granice između zemalja i ekonomija.</a:t>
            </a:r>
          </a:p>
          <a:p>
            <a:pPr eaLnBrk="1" hangingPunct="1"/>
            <a:r>
              <a:rPr lang="hr-HR" altLang="sr-Latn-RS" sz="2000">
                <a:solidFill>
                  <a:srgbClr val="000000"/>
                </a:solidFill>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2. bankarska direktiva &gt; banke mogu djelovati u članicama unije jednako kao i u matičnoj zemlji </a:t>
            </a:r>
          </a:p>
          <a:p>
            <a:pPr eaLnBrk="1" hangingPunct="1">
              <a:buFontTx/>
              <a:buChar char="-"/>
            </a:pPr>
            <a:endParaRPr lang="hr-HR" altLang="sr-Latn-RS" sz="1600">
              <a:latin typeface="Segoe UI" pitchFamily="34" charset="0"/>
              <a:cs typeface="Segoe UI" pitchFamily="34" charset="0"/>
            </a:endParaRPr>
          </a:p>
          <a:p>
            <a:pPr eaLnBrk="1" hangingPunct="1">
              <a:buFontTx/>
              <a:buChar char="-"/>
            </a:pPr>
            <a:endParaRPr lang="hr-HR" altLang="sr-Latn-RS" sz="1600">
              <a:latin typeface="Segoe UI" pitchFamily="34" charset="0"/>
              <a:cs typeface="Segoe UI" pitchFamily="34" charset="0"/>
            </a:endParaRPr>
          </a:p>
          <a:p>
            <a:pPr eaLnBrk="1" hangingPunct="1"/>
            <a:r>
              <a:rPr lang="hr-HR" altLang="sr-Latn-RS" sz="2000" b="1">
                <a:latin typeface="Segoe UI" pitchFamily="34" charset="0"/>
                <a:cs typeface="Segoe UI" pitchFamily="34" charset="0"/>
              </a:rPr>
              <a:t>Posljedice</a:t>
            </a:r>
            <a:r>
              <a:rPr lang="hr-HR" altLang="sr-Latn-RS" sz="1600">
                <a:latin typeface="Segoe UI" pitchFamily="34" charset="0"/>
                <a:cs typeface="Segoe UI" pitchFamily="34" charset="0"/>
              </a:rPr>
              <a:t> </a:t>
            </a:r>
          </a:p>
          <a:p>
            <a:pPr eaLnBrk="1" hangingPunct="1"/>
            <a:r>
              <a:rPr lang="hr-HR" altLang="sr-Latn-RS" sz="1600">
                <a:latin typeface="Segoe UI" pitchFamily="34" charset="0"/>
                <a:cs typeface="Segoe UI" pitchFamily="34" charset="0"/>
              </a:rPr>
              <a:t>Stvaranje novih proizvoda koji uključuju inovacije obveznicama:</a:t>
            </a:r>
            <a:br>
              <a:rPr lang="hr-HR" altLang="sr-Latn-RS" sz="1600">
                <a:latin typeface="Segoe UI" pitchFamily="34" charset="0"/>
                <a:cs typeface="Segoe UI" pitchFamily="34" charset="0"/>
              </a:rPr>
            </a:br>
            <a:r>
              <a:rPr lang="hr-HR" altLang="sr-Latn-RS" sz="1600">
                <a:solidFill>
                  <a:srgbClr val="000000"/>
                </a:solidFill>
                <a:latin typeface="Century Gothic" pitchFamily="34" charset="0"/>
              </a:rPr>
              <a:t>• </a:t>
            </a:r>
            <a:r>
              <a:rPr lang="hr-HR" altLang="sr-Latn-RS" sz="1600">
                <a:latin typeface="Segoe UI" pitchFamily="34" charset="0"/>
                <a:cs typeface="Segoe UI" pitchFamily="34" charset="0"/>
              </a:rPr>
              <a:t>obveznice s velikim diskontom</a:t>
            </a:r>
          </a:p>
          <a:p>
            <a:pPr eaLnBrk="1" hangingPunct="1"/>
            <a:r>
              <a:rPr lang="hr-HR" altLang="sr-Latn-RS" sz="1600">
                <a:solidFill>
                  <a:srgbClr val="000000"/>
                </a:solidFill>
                <a:latin typeface="Century Gothic" pitchFamily="34" charset="0"/>
              </a:rPr>
              <a:t>• </a:t>
            </a:r>
            <a:r>
              <a:rPr lang="hr-HR" altLang="sr-Latn-RS" sz="1600">
                <a:latin typeface="Segoe UI" pitchFamily="34" charset="0"/>
                <a:cs typeface="Segoe UI" pitchFamily="34" charset="0"/>
              </a:rPr>
              <a:t>obveznice bez kupona</a:t>
            </a:r>
          </a:p>
          <a:p>
            <a:pPr eaLnBrk="1" hangingPunct="1"/>
            <a:r>
              <a:rPr lang="hr-HR" altLang="sr-Latn-RS" sz="1600">
                <a:solidFill>
                  <a:srgbClr val="000000"/>
                </a:solidFill>
                <a:latin typeface="Century Gothic" pitchFamily="34" charset="0"/>
              </a:rPr>
              <a:t>•</a:t>
            </a:r>
            <a:r>
              <a:rPr lang="hr-HR" altLang="sr-Latn-RS" sz="1600">
                <a:latin typeface="Segoe UI" pitchFamily="34" charset="0"/>
                <a:cs typeface="Segoe UI" pitchFamily="34" charset="0"/>
              </a:rPr>
              <a:t> obveznice s odvojenom prodajom glavnice i kupona</a:t>
            </a:r>
          </a:p>
          <a:p>
            <a:pPr eaLnBrk="1" hangingPunct="1"/>
            <a:r>
              <a:rPr lang="hr-HR" altLang="sr-Latn-RS" sz="1600">
                <a:solidFill>
                  <a:srgbClr val="000000"/>
                </a:solidFill>
                <a:latin typeface="Century Gothic" pitchFamily="34" charset="0"/>
              </a:rPr>
              <a:t>• </a:t>
            </a:r>
            <a:r>
              <a:rPr lang="hr-HR" altLang="sr-Latn-RS" sz="1600">
                <a:latin typeface="Segoe UI" pitchFamily="34" charset="0"/>
                <a:cs typeface="Segoe UI" pitchFamily="34" charset="0"/>
              </a:rPr>
              <a:t>kreditne vrijednosti pojačane kreditom</a:t>
            </a:r>
          </a:p>
          <a:p>
            <a:pPr eaLnBrk="1" hangingPunct="1"/>
            <a:r>
              <a:rPr lang="hr-HR" altLang="sr-Latn-RS" sz="1600">
                <a:solidFill>
                  <a:srgbClr val="000000"/>
                </a:solidFill>
                <a:latin typeface="Century Gothic" pitchFamily="34" charset="0"/>
              </a:rPr>
              <a:t>• </a:t>
            </a:r>
            <a:r>
              <a:rPr lang="hr-HR" altLang="sr-Latn-RS" sz="1600">
                <a:latin typeface="Segoe UI" pitchFamily="34" charset="0"/>
                <a:cs typeface="Segoe UI" pitchFamily="34" charset="0"/>
              </a:rPr>
              <a:t>vrijednosnice pokrivene potraživanjima (…)</a:t>
            </a:r>
          </a:p>
          <a:p>
            <a:pPr eaLnBrk="1" hangingPunct="1">
              <a:buFontTx/>
              <a:buChar char="-"/>
            </a:pPr>
            <a:endParaRPr lang="hr-HR" altLang="sr-Latn-RS"/>
          </a:p>
          <a:p>
            <a:pPr eaLnBrk="1" hangingPunct="1"/>
            <a:endParaRPr lang="pl-PL" altLang="sr-Latn-RS"/>
          </a:p>
        </p:txBody>
      </p:sp>
      <p:sp>
        <p:nvSpPr>
          <p:cNvPr id="22532" name="Rectangle 6"/>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1.4. TRENDOVI U BANKARSKOJ INDUSTRIJI</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79C9870-7E45-44B7-8942-72AE4B00C8D1}" type="slidenum">
              <a:rPr lang="en-US" altLang="sr-Latn-RS" smtClean="0">
                <a:latin typeface="Segoe UI" pitchFamily="34" charset="0"/>
                <a:cs typeface="Segoe UI" pitchFamily="34" charset="0"/>
              </a:rPr>
              <a:pPr eaLnBrk="1" fontAlgn="base" hangingPunct="1">
                <a:spcBef>
                  <a:spcPct val="0"/>
                </a:spcBef>
                <a:spcAft>
                  <a:spcPct val="0"/>
                </a:spcAft>
              </a:pPr>
              <a:t>2</a:t>
            </a:fld>
            <a:endParaRPr lang="en-US" altLang="sr-Latn-RS" smtClean="0">
              <a:latin typeface="Segoe UI" pitchFamily="34" charset="0"/>
              <a:cs typeface="Segoe UI" pitchFamily="34" charset="0"/>
            </a:endParaRPr>
          </a:p>
        </p:txBody>
      </p:sp>
      <p:sp>
        <p:nvSpPr>
          <p:cNvPr id="5123" name="Rectangle 1"/>
          <p:cNvSpPr>
            <a:spLocks noChangeArrowheads="1"/>
          </p:cNvSpPr>
          <p:nvPr/>
        </p:nvSpPr>
        <p:spPr bwMode="auto">
          <a:xfrm>
            <a:off x="250825" y="836613"/>
            <a:ext cx="8497888"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hr-HR" altLang="sr-Latn-RS" sz="1600">
              <a:latin typeface="Century Gothic" pitchFamily="34" charset="0"/>
              <a:cs typeface="Times New Roman" pitchFamily="18" charset="0"/>
            </a:endParaRPr>
          </a:p>
          <a:p>
            <a:pPr algn="just" eaLnBrk="1" hangingPunct="1"/>
            <a:endParaRPr lang="hr-HR" altLang="sr-Latn-RS" sz="1600" b="1">
              <a:latin typeface="Century Gothic" pitchFamily="34" charset="0"/>
            </a:endParaRPr>
          </a:p>
          <a:p>
            <a:pPr algn="just" eaLnBrk="1" hangingPunct="1"/>
            <a:r>
              <a:rPr lang="hr-HR" altLang="sr-Latn-RS" sz="2000" b="1">
                <a:latin typeface="Segoe UI" pitchFamily="34" charset="0"/>
                <a:cs typeface="Segoe UI" pitchFamily="34" charset="0"/>
              </a:rPr>
              <a:t>FINANCIJSKI SUSTAV </a:t>
            </a:r>
            <a:r>
              <a:rPr lang="hr-HR" altLang="sr-Latn-RS" sz="1600" b="1">
                <a:latin typeface="Segoe UI" pitchFamily="34" charset="0"/>
                <a:cs typeface="Segoe UI" pitchFamily="34" charset="0"/>
              </a:rPr>
              <a:t>=</a:t>
            </a:r>
            <a:r>
              <a:rPr lang="hr-HR" altLang="sr-Latn-RS" sz="1600">
                <a:latin typeface="Segoe UI" pitchFamily="34" charset="0"/>
                <a:cs typeface="Segoe UI" pitchFamily="34" charset="0"/>
              </a:rPr>
              <a:t> skup institucija, tržišta, pojedinaca, regulacije i tehnika kojima se trguje vrijednosnicama</a:t>
            </a:r>
          </a:p>
          <a:p>
            <a:pPr eaLnBrk="1" hangingPunct="1"/>
            <a:endParaRPr lang="hr-HR" altLang="sr-Latn-RS" sz="2000" b="1">
              <a:latin typeface="Segoe UI" pitchFamily="34" charset="0"/>
              <a:cs typeface="Segoe UI" pitchFamily="34" charset="0"/>
            </a:endParaRPr>
          </a:p>
          <a:p>
            <a:pPr eaLnBrk="1" hangingPunct="1"/>
            <a:r>
              <a:rPr lang="hr-HR" altLang="sr-Latn-RS" sz="2000" b="1">
                <a:latin typeface="Segoe UI" pitchFamily="34" charset="0"/>
                <a:cs typeface="Segoe UI" pitchFamily="34" charset="0"/>
              </a:rPr>
              <a:t>TRI ELEMENTA FINANCIJSKOG SUSTAVA</a:t>
            </a:r>
          </a:p>
          <a:p>
            <a:pPr eaLnBrk="1" hangingPunct="1"/>
            <a:endParaRPr lang="hr-HR" altLang="sr-Latn-RS" sz="1600">
              <a:latin typeface="Segoe UI" pitchFamily="34" charset="0"/>
              <a:cs typeface="Segoe UI" pitchFamily="34" charset="0"/>
            </a:endParaRPr>
          </a:p>
          <a:p>
            <a:pPr eaLnBrk="1" hangingPunct="1"/>
            <a:r>
              <a:rPr lang="hr-HR" altLang="sr-Latn-RS" sz="2000">
                <a:latin typeface="Century Gothic" pitchFamily="34" charset="0"/>
              </a:rPr>
              <a:t>•</a:t>
            </a:r>
            <a:r>
              <a:rPr lang="hr-HR" altLang="sr-Latn-RS" sz="2000">
                <a:latin typeface="Segoe UI" pitchFamily="34" charset="0"/>
                <a:cs typeface="Segoe UI" pitchFamily="34" charset="0"/>
              </a:rPr>
              <a:t> </a:t>
            </a:r>
            <a:r>
              <a:rPr lang="hr-HR" altLang="sr-Latn-RS" sz="1600">
                <a:latin typeface="Segoe UI" pitchFamily="34" charset="0"/>
                <a:cs typeface="Segoe UI" pitchFamily="34" charset="0"/>
              </a:rPr>
              <a:t>Financijska tržišta = mjesta ponude i potražnje financijskih sredstava</a:t>
            </a: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Financijski instrumenti = pisani ili elektronski zapisi o transferima sredstava</a:t>
            </a: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Financijske institucije = obavljaju široki spektar financijskih poslova</a:t>
            </a:r>
          </a:p>
          <a:p>
            <a:pPr eaLnBrk="1" hangingPunct="1"/>
            <a:endParaRPr lang="hr-HR" altLang="sr-Latn-RS" sz="1600">
              <a:latin typeface="Segoe UI" pitchFamily="34" charset="0"/>
              <a:cs typeface="Segoe UI" pitchFamily="34" charset="0"/>
            </a:endParaRPr>
          </a:p>
          <a:p>
            <a:pPr eaLnBrk="1" hangingPunct="1"/>
            <a:r>
              <a:rPr lang="hr-HR" altLang="sr-Latn-RS" sz="2000" b="1">
                <a:latin typeface="Segoe UI" pitchFamily="34" charset="0"/>
                <a:cs typeface="Segoe UI" pitchFamily="34" charset="0"/>
              </a:rPr>
              <a:t>TEMELJNE ZADAĆE FINANCIJSKIH SUSTAVA:</a:t>
            </a:r>
          </a:p>
          <a:p>
            <a:pPr eaLnBrk="1" hangingPunct="1"/>
            <a:endParaRPr lang="hr-HR" altLang="sr-Latn-RS" sz="2000" b="1">
              <a:latin typeface="Segoe UI" pitchFamily="34" charset="0"/>
              <a:cs typeface="Segoe UI" pitchFamily="34" charset="0"/>
            </a:endParaRPr>
          </a:p>
          <a:p>
            <a:pPr eaLnBrk="1" hangingPunct="1"/>
            <a:r>
              <a:rPr lang="hr-HR" altLang="sr-Latn-RS" sz="2000">
                <a:latin typeface="Segoe UI" pitchFamily="34" charset="0"/>
                <a:cs typeface="Segoe UI" pitchFamily="34" charset="0"/>
              </a:rPr>
              <a:t>• </a:t>
            </a:r>
            <a:r>
              <a:rPr lang="hr-HR" altLang="sr-Latn-RS" sz="1600">
                <a:latin typeface="Segoe UI" pitchFamily="34" charset="0"/>
                <a:cs typeface="Segoe UI" pitchFamily="34" charset="0"/>
              </a:rPr>
              <a:t>mobilizacija slobodnih novčanih sredstava</a:t>
            </a:r>
          </a:p>
          <a:p>
            <a:pPr eaLnBrk="1" hangingPunct="1"/>
            <a:r>
              <a:rPr lang="hr-HR" altLang="sr-Latn-RS" sz="2000">
                <a:latin typeface="Segoe UI" pitchFamily="34" charset="0"/>
                <a:cs typeface="Segoe UI" pitchFamily="34" charset="0"/>
              </a:rPr>
              <a:t>• </a:t>
            </a:r>
            <a:r>
              <a:rPr lang="hr-HR" altLang="sr-Latn-RS" sz="1600">
                <a:latin typeface="Segoe UI" pitchFamily="34" charset="0"/>
                <a:cs typeface="Segoe UI" pitchFamily="34" charset="0"/>
              </a:rPr>
              <a:t>njihova alokacija u gospodarski opravdane projekte</a:t>
            </a:r>
            <a:endParaRPr lang="hr-HR" altLang="sr-Latn-RS" sz="20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a:p>
            <a:pPr eaLnBrk="1" hangingPunct="1"/>
            <a:endParaRPr lang="hr-HR" altLang="sr-Latn-RS" sz="1600">
              <a:latin typeface="Century Gothic" pitchFamily="34" charset="0"/>
            </a:endParaRPr>
          </a:p>
        </p:txBody>
      </p:sp>
      <p:sp>
        <p:nvSpPr>
          <p:cNvPr id="5124" name="Rectangle 7"/>
          <p:cNvSpPr>
            <a:spLocks noChangeArrowheads="1"/>
          </p:cNvSpPr>
          <p:nvPr/>
        </p:nvSpPr>
        <p:spPr bwMode="auto">
          <a:xfrm>
            <a:off x="395288" y="188913"/>
            <a:ext cx="6057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1.FINANCIJSKI SUSTAVI U GOSPODARSTVU</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A365B19-DF09-49F5-AD08-AAF4C41B7B2B}" type="slidenum">
              <a:rPr lang="en-US" altLang="sr-Latn-RS" smtClean="0">
                <a:latin typeface="Segoe UI" pitchFamily="34" charset="0"/>
                <a:cs typeface="Segoe UI" pitchFamily="34" charset="0"/>
              </a:rPr>
              <a:pPr eaLnBrk="1" fontAlgn="base" hangingPunct="1">
                <a:spcBef>
                  <a:spcPct val="0"/>
                </a:spcBef>
                <a:spcAft>
                  <a:spcPct val="0"/>
                </a:spcAft>
              </a:pPr>
              <a:t>20</a:t>
            </a:fld>
            <a:endParaRPr lang="en-US" altLang="sr-Latn-RS" smtClean="0">
              <a:latin typeface="Segoe UI" pitchFamily="34" charset="0"/>
              <a:cs typeface="Segoe UI" pitchFamily="34" charset="0"/>
            </a:endParaRPr>
          </a:p>
        </p:txBody>
      </p:sp>
      <p:sp>
        <p:nvSpPr>
          <p:cNvPr id="23555" name="Pravokutnik 1"/>
          <p:cNvSpPr>
            <a:spLocks noChangeArrowheads="1"/>
          </p:cNvSpPr>
          <p:nvPr/>
        </p:nvSpPr>
        <p:spPr bwMode="auto">
          <a:xfrm>
            <a:off x="323850" y="1012825"/>
            <a:ext cx="8424863"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r-HR" altLang="sr-Latn-RS" sz="1600">
              <a:solidFill>
                <a:srgbClr val="FF0000"/>
              </a:solidFill>
              <a:latin typeface="Segoe UI" pitchFamily="34" charset="0"/>
              <a:cs typeface="Segoe UI" pitchFamily="34" charset="0"/>
            </a:endParaRPr>
          </a:p>
          <a:p>
            <a:pPr eaLnBrk="1" hangingPunct="1"/>
            <a:r>
              <a:rPr lang="hr-HR" altLang="sr-Latn-RS" sz="2000" b="1">
                <a:latin typeface="Segoe UI" pitchFamily="34" charset="0"/>
                <a:cs typeface="Segoe UI" pitchFamily="34" charset="0"/>
              </a:rPr>
              <a:t>INSTITUCIONALIZACIJA</a:t>
            </a:r>
          </a:p>
          <a:p>
            <a:pPr eaLnBrk="1" hangingPunct="1"/>
            <a:endParaRPr lang="hr-HR" altLang="sr-Latn-RS" sz="1600" u="sng">
              <a:latin typeface="Segoe UI" pitchFamily="34" charset="0"/>
              <a:cs typeface="Segoe UI" pitchFamily="34" charset="0"/>
            </a:endParaRPr>
          </a:p>
          <a:p>
            <a:pPr eaLnBrk="1" hangingPunct="1"/>
            <a:r>
              <a:rPr lang="hr-HR" altLang="sr-Latn-RS" sz="2000">
                <a:solidFill>
                  <a:srgbClr val="000000"/>
                </a:solidFill>
                <a:latin typeface="Century Gothic" pitchFamily="34" charset="0"/>
              </a:rPr>
              <a:t>•</a:t>
            </a:r>
            <a:r>
              <a:rPr lang="hr-HR" altLang="sr-Latn-RS" sz="1600">
                <a:latin typeface="Segoe UI" pitchFamily="34" charset="0"/>
                <a:cs typeface="Segoe UI" pitchFamily="34" charset="0"/>
              </a:rPr>
              <a:t> dominacija </a:t>
            </a:r>
            <a:r>
              <a:rPr lang="hr-HR" altLang="sr-Latn-RS" sz="1600" b="1">
                <a:latin typeface="Segoe UI" pitchFamily="34" charset="0"/>
                <a:cs typeface="Segoe UI" pitchFamily="34" charset="0"/>
              </a:rPr>
              <a:t>institucionalnih investitora </a:t>
            </a:r>
            <a:r>
              <a:rPr lang="hr-HR" altLang="sr-Latn-RS" sz="1600">
                <a:latin typeface="Segoe UI" pitchFamily="34" charset="0"/>
                <a:cs typeface="Segoe UI" pitchFamily="34" charset="0"/>
              </a:rPr>
              <a:t>(mirovinski fond, investicijski fond i sl.)u posjedovanju i trgovini dionicama što dovodi do smanjenja razlika između direktnog i indirektnog plasiranja sredstava</a:t>
            </a:r>
          </a:p>
          <a:p>
            <a:pPr eaLnBrk="1" hangingPunct="1"/>
            <a:endParaRPr lang="hr-HR" altLang="sr-Latn-RS" sz="1600">
              <a:latin typeface="Segoe UI" pitchFamily="34" charset="0"/>
              <a:cs typeface="Segoe UI" pitchFamily="34" charset="0"/>
            </a:endParaRPr>
          </a:p>
          <a:p>
            <a:pPr eaLnBrk="1" hangingPunct="1"/>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stabilan porast dionica u prometu u vlasništvu institucionalnih investitora i pritisak za porastom obujma trgovine (menadžeri privlače nove investitore) doveli su do porasta značaja institucionalnih investitora na tržištu vrijednosnicama u sustavima orijentiranim tržišnim vrijednosnicama</a:t>
            </a:r>
            <a:endParaRPr lang="hr-HR" altLang="sr-Latn-RS" sz="1600" u="sng">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finacijske tvrtke i tržišta kreirali su nove instrumente i tržišta kako bi zadovoljili potrebe institucionalnih investitora te su vršili pritisak na deregularizaciju koja je dala poticaj internacionalizaciji</a:t>
            </a:r>
          </a:p>
          <a:p>
            <a:pPr eaLnBrk="1" hangingPunct="1">
              <a:buFontTx/>
              <a:buChar char="-"/>
            </a:pPr>
            <a:endParaRPr lang="hr-HR" altLang="sr-Latn-RS"/>
          </a:p>
          <a:p>
            <a:pPr eaLnBrk="1" hangingPunct="1"/>
            <a:endParaRPr lang="pl-PL" altLang="sr-Latn-RS"/>
          </a:p>
        </p:txBody>
      </p:sp>
      <p:sp>
        <p:nvSpPr>
          <p:cNvPr id="23556" name="Rectangle 6"/>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1.4. TRENDOVI U BANKARSKOJ INDUSTRIJI</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F687FC4-5A71-4E77-BA2C-251F3405C534}" type="slidenum">
              <a:rPr lang="en-US" altLang="sr-Latn-RS" smtClean="0">
                <a:latin typeface="Segoe UI" pitchFamily="34" charset="0"/>
                <a:cs typeface="Segoe UI" pitchFamily="34" charset="0"/>
              </a:rPr>
              <a:pPr eaLnBrk="1" fontAlgn="base" hangingPunct="1">
                <a:spcBef>
                  <a:spcPct val="0"/>
                </a:spcBef>
                <a:spcAft>
                  <a:spcPct val="0"/>
                </a:spcAft>
              </a:pPr>
              <a:t>21</a:t>
            </a:fld>
            <a:endParaRPr lang="en-US" altLang="sr-Latn-RS" smtClean="0">
              <a:latin typeface="Segoe UI" pitchFamily="34" charset="0"/>
              <a:cs typeface="Segoe UI" pitchFamily="34" charset="0"/>
            </a:endParaRPr>
          </a:p>
        </p:txBody>
      </p:sp>
      <p:sp>
        <p:nvSpPr>
          <p:cNvPr id="24579" name="Pravokutnik 1"/>
          <p:cNvSpPr>
            <a:spLocks noChangeArrowheads="1"/>
          </p:cNvSpPr>
          <p:nvPr/>
        </p:nvSpPr>
        <p:spPr bwMode="auto">
          <a:xfrm>
            <a:off x="323850" y="549275"/>
            <a:ext cx="84248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r-HR" altLang="sr-Latn-RS" sz="1600">
              <a:solidFill>
                <a:srgbClr val="FF0000"/>
              </a:solidFill>
              <a:latin typeface="Century Gothic" pitchFamily="34" charset="0"/>
            </a:endParaRPr>
          </a:p>
          <a:p>
            <a:pPr eaLnBrk="1" hangingPunct="1"/>
            <a:endParaRPr lang="hr-HR" altLang="sr-Latn-RS" sz="1600" b="1">
              <a:latin typeface="Segoe UI" pitchFamily="34" charset="0"/>
              <a:cs typeface="Segoe UI" pitchFamily="34" charset="0"/>
            </a:endParaRPr>
          </a:p>
          <a:p>
            <a:pPr eaLnBrk="1" hangingPunct="1"/>
            <a:r>
              <a:rPr lang="hr-HR" altLang="sr-Latn-RS" sz="2000" b="1">
                <a:latin typeface="Segoe UI" pitchFamily="34" charset="0"/>
                <a:cs typeface="Segoe UI" pitchFamily="34" charset="0"/>
              </a:rPr>
              <a:t>NAPREDAK TEHNOKOMUNIKACIJSKE USLUGE</a:t>
            </a:r>
          </a:p>
          <a:p>
            <a:pPr eaLnBrk="1" hangingPunct="1"/>
            <a:endParaRPr lang="hr-HR" altLang="sr-Latn-RS" sz="1600" b="1">
              <a:latin typeface="Segoe UI" pitchFamily="34" charset="0"/>
              <a:cs typeface="Segoe UI" pitchFamily="34" charset="0"/>
            </a:endParaRPr>
          </a:p>
          <a:p>
            <a:pPr eaLnBrk="1" hangingPunct="1"/>
            <a:r>
              <a:rPr lang="hr-HR" altLang="sr-Latn-RS" sz="1600">
                <a:latin typeface="Segoe UI" pitchFamily="34" charset="0"/>
                <a:cs typeface="Segoe UI" pitchFamily="34" charset="0"/>
              </a:rPr>
              <a:t>Napredak telekomunikacijskih usluga je omogućio enormni porast obujma trgovanja i proširio obujam usluga. Međutim napredak tehnologije traži i velika kapitalna ulaganja brokerskih tvrtki što dovodi i do većih zaduženja i rizika.</a:t>
            </a:r>
          </a:p>
          <a:p>
            <a:pPr eaLnBrk="1" hangingPunct="1"/>
            <a:endParaRPr lang="hr-HR" altLang="sr-Latn-RS" sz="1600" b="1">
              <a:latin typeface="Segoe UI" pitchFamily="34" charset="0"/>
              <a:cs typeface="Segoe UI" pitchFamily="34" charset="0"/>
            </a:endParaRPr>
          </a:p>
          <a:p>
            <a:pPr eaLnBrk="1" hangingPunct="1"/>
            <a:endParaRPr lang="hr-HR" altLang="sr-Latn-RS" sz="1600" b="1">
              <a:latin typeface="Segoe UI" pitchFamily="34" charset="0"/>
              <a:cs typeface="Segoe UI" pitchFamily="34" charset="0"/>
            </a:endParaRPr>
          </a:p>
          <a:p>
            <a:pPr eaLnBrk="1" hangingPunct="1"/>
            <a:endParaRPr lang="hr-HR" altLang="sr-Latn-RS" sz="1600" b="1">
              <a:latin typeface="Segoe UI" pitchFamily="34" charset="0"/>
              <a:cs typeface="Segoe UI" pitchFamily="34" charset="0"/>
            </a:endParaRPr>
          </a:p>
          <a:p>
            <a:pPr eaLnBrk="1" hangingPunct="1"/>
            <a:r>
              <a:rPr lang="hr-HR" altLang="sr-Latn-RS" sz="2000" b="1">
                <a:latin typeface="Segoe UI" pitchFamily="34" charset="0"/>
                <a:cs typeface="Segoe UI" pitchFamily="34" charset="0"/>
              </a:rPr>
              <a:t>NEGATIVNI ASPEKTI</a:t>
            </a:r>
          </a:p>
          <a:p>
            <a:pPr eaLnBrk="1" hangingPunct="1"/>
            <a:endParaRPr lang="hr-HR" altLang="sr-Latn-RS" sz="1600" b="1">
              <a:latin typeface="Segoe UI" pitchFamily="34" charset="0"/>
              <a:cs typeface="Segoe UI" pitchFamily="34" charset="0"/>
            </a:endParaRPr>
          </a:p>
          <a:p>
            <a:pPr eaLnBrk="1" hangingPunct="1"/>
            <a:r>
              <a:rPr lang="hr-HR" altLang="sr-Latn-RS" sz="1600">
                <a:latin typeface="Segoe UI" pitchFamily="34" charset="0"/>
                <a:cs typeface="Segoe UI" pitchFamily="34" charset="0"/>
              </a:rPr>
              <a:t>Deregulacija stvara potencijal za povećanu varijaciju cijena, dok internacionalizacija otvaranjem na nova, nesigurna tržišta može stvoriti potencijal za lanac negativnih reakcija zbog uključivanja slabije karike. Također, tehnološki razvoj omogućava rad 24/7 i prikupljanje informacija velikim brzinama što investitori ne mogu popratiti i pravilno reagirati.</a:t>
            </a:r>
          </a:p>
          <a:p>
            <a:pPr eaLnBrk="1" hangingPunct="1"/>
            <a:endParaRPr lang="hr-HR" altLang="sr-Latn-RS" b="1"/>
          </a:p>
          <a:p>
            <a:pPr eaLnBrk="1" hangingPunct="1"/>
            <a:endParaRPr lang="hr-HR" altLang="sr-Latn-RS" u="sng"/>
          </a:p>
          <a:p>
            <a:pPr eaLnBrk="1" hangingPunct="1">
              <a:buFontTx/>
              <a:buChar char="-"/>
            </a:pPr>
            <a:endParaRPr lang="hr-HR" altLang="sr-Latn-RS"/>
          </a:p>
          <a:p>
            <a:pPr eaLnBrk="1" hangingPunct="1"/>
            <a:endParaRPr lang="pl-PL" altLang="sr-Latn-RS"/>
          </a:p>
        </p:txBody>
      </p:sp>
      <p:sp>
        <p:nvSpPr>
          <p:cNvPr id="24580" name="Rectangle 7"/>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1.4. TRENDOVI U BANKARSKOJ INDUSTRIJI</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8153EE1-B88D-4DE3-96F8-53CAD28EF112}" type="slidenum">
              <a:rPr lang="en-US" altLang="sr-Latn-RS" smtClean="0">
                <a:latin typeface="Segoe UI" pitchFamily="34" charset="0"/>
                <a:cs typeface="Segoe UI" pitchFamily="34" charset="0"/>
              </a:rPr>
              <a:pPr eaLnBrk="1" fontAlgn="base" hangingPunct="1">
                <a:spcBef>
                  <a:spcPct val="0"/>
                </a:spcBef>
                <a:spcAft>
                  <a:spcPct val="0"/>
                </a:spcAft>
              </a:pPr>
              <a:t>22</a:t>
            </a:fld>
            <a:endParaRPr lang="en-US" altLang="sr-Latn-RS" smtClean="0">
              <a:latin typeface="Segoe UI" pitchFamily="34" charset="0"/>
              <a:cs typeface="Segoe UI" pitchFamily="34" charset="0"/>
            </a:endParaRPr>
          </a:p>
        </p:txBody>
      </p:sp>
      <p:sp>
        <p:nvSpPr>
          <p:cNvPr id="25603"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1.5. ZAKLJUČAK</a:t>
            </a:r>
          </a:p>
          <a:p>
            <a:pPr eaLnBrk="1" hangingPunct="1"/>
            <a:endParaRPr lang="hr-HR" altLang="sr-Latn-RS" sz="2400">
              <a:latin typeface="Century Gothic" pitchFamily="34" charset="0"/>
            </a:endParaRPr>
          </a:p>
        </p:txBody>
      </p:sp>
      <p:sp>
        <p:nvSpPr>
          <p:cNvPr id="5" name="Pravokutnik 1"/>
          <p:cNvSpPr/>
          <p:nvPr/>
        </p:nvSpPr>
        <p:spPr>
          <a:xfrm>
            <a:off x="323850" y="836613"/>
            <a:ext cx="8424863" cy="1200150"/>
          </a:xfrm>
          <a:prstGeom prst="rect">
            <a:avLst/>
          </a:prstGeom>
        </p:spPr>
        <p:txBody>
          <a:bodyPr>
            <a:spAutoFit/>
          </a:bodyPr>
          <a:lstStyle/>
          <a:p>
            <a:pPr fontAlgn="auto">
              <a:spcBef>
                <a:spcPts val="0"/>
              </a:spcBef>
              <a:spcAft>
                <a:spcPts val="0"/>
              </a:spcAft>
              <a:defRPr/>
            </a:pPr>
            <a:endParaRPr lang="hr-HR" b="1" dirty="0">
              <a:latin typeface="+mn-lt"/>
              <a:cs typeface="+mn-cs"/>
            </a:endParaRPr>
          </a:p>
          <a:p>
            <a:pPr fontAlgn="auto">
              <a:spcBef>
                <a:spcPts val="0"/>
              </a:spcBef>
              <a:spcAft>
                <a:spcPts val="0"/>
              </a:spcAft>
              <a:defRPr/>
            </a:pPr>
            <a:endParaRPr lang="hr-HR" u="sng" dirty="0">
              <a:latin typeface="+mn-lt"/>
              <a:cs typeface="+mn-cs"/>
            </a:endParaRPr>
          </a:p>
          <a:p>
            <a:pPr marL="285750" indent="-285750" fontAlgn="auto">
              <a:spcBef>
                <a:spcPts val="0"/>
              </a:spcBef>
              <a:spcAft>
                <a:spcPts val="0"/>
              </a:spcAft>
              <a:buFontTx/>
              <a:buChar char="-"/>
              <a:defRPr/>
            </a:pPr>
            <a:endParaRPr lang="hr-HR" dirty="0">
              <a:latin typeface="+mn-lt"/>
              <a:cs typeface="+mn-cs"/>
            </a:endParaRPr>
          </a:p>
          <a:p>
            <a:pPr fontAlgn="auto">
              <a:spcBef>
                <a:spcPts val="0"/>
              </a:spcBef>
              <a:spcAft>
                <a:spcPts val="0"/>
              </a:spcAft>
              <a:defRPr/>
            </a:pPr>
            <a:endParaRPr lang="pl-PL" dirty="0">
              <a:latin typeface="+mn-lt"/>
              <a:cs typeface="+mn-cs"/>
            </a:endParaRPr>
          </a:p>
        </p:txBody>
      </p:sp>
      <p:sp>
        <p:nvSpPr>
          <p:cNvPr id="6" name="Pravokutnik 1"/>
          <p:cNvSpPr/>
          <p:nvPr/>
        </p:nvSpPr>
        <p:spPr>
          <a:xfrm>
            <a:off x="323850" y="549275"/>
            <a:ext cx="8424863" cy="1692275"/>
          </a:xfrm>
          <a:prstGeom prst="rect">
            <a:avLst/>
          </a:prstGeom>
        </p:spPr>
        <p:txBody>
          <a:bodyPr>
            <a:spAutoFit/>
          </a:bodyPr>
          <a:lstStyle/>
          <a:p>
            <a:pPr fontAlgn="auto">
              <a:spcBef>
                <a:spcPts val="0"/>
              </a:spcBef>
              <a:spcAft>
                <a:spcPts val="0"/>
              </a:spcAft>
              <a:defRPr/>
            </a:pPr>
            <a:endParaRPr lang="hr-HR" sz="1600" dirty="0">
              <a:latin typeface="Century Gothic" pitchFamily="34" charset="0"/>
              <a:cs typeface="+mn-cs"/>
            </a:endParaRPr>
          </a:p>
          <a:p>
            <a:pPr fontAlgn="auto">
              <a:spcBef>
                <a:spcPts val="0"/>
              </a:spcBef>
              <a:spcAft>
                <a:spcPts val="0"/>
              </a:spcAft>
              <a:defRPr/>
            </a:pPr>
            <a:endParaRPr lang="hr-HR" sz="1600" b="1" dirty="0">
              <a:latin typeface="Century Gothic" pitchFamily="34" charset="0"/>
              <a:cs typeface="+mn-cs"/>
            </a:endParaRPr>
          </a:p>
          <a:p>
            <a:pPr fontAlgn="auto">
              <a:spcBef>
                <a:spcPts val="0"/>
              </a:spcBef>
              <a:spcAft>
                <a:spcPts val="0"/>
              </a:spcAft>
              <a:defRPr/>
            </a:pPr>
            <a:endParaRPr lang="hr-HR" b="1" dirty="0">
              <a:latin typeface="+mn-lt"/>
              <a:cs typeface="+mn-cs"/>
            </a:endParaRPr>
          </a:p>
          <a:p>
            <a:pPr fontAlgn="auto">
              <a:spcBef>
                <a:spcPts val="0"/>
              </a:spcBef>
              <a:spcAft>
                <a:spcPts val="0"/>
              </a:spcAft>
              <a:defRPr/>
            </a:pPr>
            <a:endParaRPr lang="hr-HR" u="sng" dirty="0">
              <a:latin typeface="+mn-lt"/>
              <a:cs typeface="+mn-cs"/>
            </a:endParaRPr>
          </a:p>
          <a:p>
            <a:pPr marL="285750" indent="-285750" fontAlgn="auto">
              <a:spcBef>
                <a:spcPts val="0"/>
              </a:spcBef>
              <a:spcAft>
                <a:spcPts val="0"/>
              </a:spcAft>
              <a:buFontTx/>
              <a:buChar char="-"/>
              <a:defRPr/>
            </a:pPr>
            <a:endParaRPr lang="hr-HR" dirty="0">
              <a:latin typeface="+mn-lt"/>
              <a:cs typeface="+mn-cs"/>
            </a:endParaRPr>
          </a:p>
          <a:p>
            <a:pPr fontAlgn="auto">
              <a:spcBef>
                <a:spcPts val="0"/>
              </a:spcBef>
              <a:spcAft>
                <a:spcPts val="0"/>
              </a:spcAft>
              <a:defRPr/>
            </a:pPr>
            <a:endParaRPr lang="pl-PL" dirty="0">
              <a:latin typeface="+mn-lt"/>
              <a:cs typeface="+mn-cs"/>
            </a:endParaRPr>
          </a:p>
        </p:txBody>
      </p:sp>
      <p:sp>
        <p:nvSpPr>
          <p:cNvPr id="25606" name="Pravokutnik 1"/>
          <p:cNvSpPr>
            <a:spLocks noChangeArrowheads="1"/>
          </p:cNvSpPr>
          <p:nvPr/>
        </p:nvSpPr>
        <p:spPr bwMode="auto">
          <a:xfrm>
            <a:off x="323850" y="549275"/>
            <a:ext cx="8424863"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r-HR" altLang="sr-Latn-RS" sz="1600">
              <a:latin typeface="Century Gothic" pitchFamily="34" charset="0"/>
            </a:endParaRPr>
          </a:p>
          <a:p>
            <a:pPr eaLnBrk="1" hangingPunct="1"/>
            <a:endParaRPr lang="hr-HR" altLang="sr-Latn-RS" b="1">
              <a:solidFill>
                <a:srgbClr val="FF0000"/>
              </a:solidFill>
            </a:endParaRPr>
          </a:p>
          <a:p>
            <a:pPr eaLnBrk="1" hangingPunct="1"/>
            <a:r>
              <a:rPr lang="hr-HR" altLang="sr-Latn-RS" sz="1600">
                <a:latin typeface="Segoe UI" pitchFamily="34" charset="0"/>
                <a:cs typeface="Segoe UI" pitchFamily="34" charset="0"/>
              </a:rPr>
              <a:t>Zemlje s razvijenijim financijskim sustavom rastu brže od onih koji imaju slabiji kapacitet financijskog sustava te doživljavaju češće financijske krize koji se negativno odražavaju na njihovo gospodarstvo. </a:t>
            </a:r>
          </a:p>
          <a:p>
            <a:pPr eaLnBrk="1" hangingPunct="1"/>
            <a:endParaRPr lang="hr-HR" altLang="sr-Latn-RS" sz="1600">
              <a:latin typeface="Segoe UI" pitchFamily="34" charset="0"/>
              <a:cs typeface="Segoe UI" pitchFamily="34" charset="0"/>
            </a:endParaRPr>
          </a:p>
          <a:p>
            <a:pPr eaLnBrk="1" hangingPunct="1"/>
            <a:r>
              <a:rPr lang="hr-HR" altLang="sr-Latn-RS" sz="2000">
                <a:solidFill>
                  <a:srgbClr val="000000"/>
                </a:solidFill>
                <a:latin typeface="Century Gothic" pitchFamily="34" charset="0"/>
              </a:rPr>
              <a:t>•</a:t>
            </a:r>
            <a:r>
              <a:rPr lang="hr-HR" altLang="sr-Latn-RS" sz="1600">
                <a:solidFill>
                  <a:srgbClr val="000000"/>
                </a:solidFill>
                <a:latin typeface="Century Gothic" pitchFamily="34" charset="0"/>
              </a:rPr>
              <a:t> </a:t>
            </a:r>
            <a:r>
              <a:rPr lang="hr-HR" altLang="sr-Latn-RS" sz="1600">
                <a:latin typeface="Segoe UI" pitchFamily="34" charset="0"/>
                <a:cs typeface="Segoe UI" pitchFamily="34" charset="0"/>
              </a:rPr>
              <a:t>brži gospodarski razvitak i viša razina dohotka potiču brži financijski razvitak</a:t>
            </a:r>
          </a:p>
          <a:p>
            <a:pPr eaLnBrk="1" hangingPunct="1"/>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brži financijski razvitak osigurava brži gospodarski razvitak.</a:t>
            </a:r>
            <a:r>
              <a:rPr lang="vi-VN" altLang="sr-Latn-RS" sz="1600">
                <a:latin typeface="Segoe UI" pitchFamily="34" charset="0"/>
                <a:cs typeface="Segoe UI" pitchFamily="34" charset="0"/>
              </a:rPr>
              <a:t> </a:t>
            </a:r>
            <a:endParaRPr lang="hr-HR" altLang="sr-Latn-RS" sz="16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r>
              <a:rPr lang="hr-HR" altLang="sr-Latn-RS" sz="2000">
                <a:solidFill>
                  <a:srgbClr val="000000"/>
                </a:solidFill>
                <a:latin typeface="Century Gothic" pitchFamily="34" charset="0"/>
              </a:rPr>
              <a:t>•</a:t>
            </a:r>
            <a:r>
              <a:rPr lang="hr-HR" altLang="sr-Latn-RS" sz="1600">
                <a:latin typeface="Segoe UI" pitchFamily="34" charset="0"/>
                <a:cs typeface="Segoe UI" pitchFamily="34" charset="0"/>
              </a:rPr>
              <a:t> financijska tržišta su centar financijskih sustava i utvrđuju obujam raspoloživih sredstava, mobiliziraju uštede, uspostavljaju cijene vrijednosnicama i sl.</a:t>
            </a:r>
          </a:p>
          <a:p>
            <a:pPr eaLnBrk="1" hangingPunct="1"/>
            <a:endParaRPr lang="hr-HR" altLang="sr-Latn-RS" sz="1600">
              <a:latin typeface="Segoe UI" pitchFamily="34" charset="0"/>
              <a:cs typeface="Segoe UI" pitchFamily="34" charset="0"/>
            </a:endParaRPr>
          </a:p>
          <a:p>
            <a:pPr eaLnBrk="1" hangingPunct="1"/>
            <a:r>
              <a:rPr lang="hr-HR" altLang="sr-Latn-RS" sz="2000">
                <a:solidFill>
                  <a:srgbClr val="000000"/>
                </a:solidFill>
                <a:latin typeface="Century Gothic" pitchFamily="34" charset="0"/>
              </a:rPr>
              <a:t>F</a:t>
            </a:r>
            <a:r>
              <a:rPr lang="hr-HR" altLang="sr-Latn-RS" sz="1600">
                <a:latin typeface="Segoe UI" pitchFamily="34" charset="0"/>
                <a:cs typeface="Segoe UI" pitchFamily="34" charset="0"/>
              </a:rPr>
              <a:t>inancijski sustavi mogu se klasificirati prema nizu kategorija:</a:t>
            </a:r>
          </a:p>
          <a:p>
            <a:pPr eaLnBrk="1" hangingPunct="1"/>
            <a:r>
              <a:rPr lang="hr-HR" altLang="sr-Latn-RS" sz="1600">
                <a:solidFill>
                  <a:srgbClr val="000000"/>
                </a:solidFill>
                <a:latin typeface="Century Gothic" pitchFamily="34" charset="0"/>
              </a:rPr>
              <a:t>• </a:t>
            </a:r>
            <a:r>
              <a:rPr lang="hr-HR" altLang="sr-Latn-RS" sz="1600">
                <a:latin typeface="Segoe UI" pitchFamily="34" charset="0"/>
                <a:cs typeface="Segoe UI" pitchFamily="34" charset="0"/>
              </a:rPr>
              <a:t>prema formalnoj strukturi</a:t>
            </a:r>
          </a:p>
          <a:p>
            <a:pPr eaLnBrk="1" hangingPunct="1"/>
            <a:r>
              <a:rPr lang="hr-HR" altLang="sr-Latn-RS" sz="1600">
                <a:solidFill>
                  <a:srgbClr val="000000"/>
                </a:solidFill>
                <a:latin typeface="Century Gothic" pitchFamily="34" charset="0"/>
              </a:rPr>
              <a:t>•</a:t>
            </a:r>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trgovini novim ili ranije izdanim instrumentima</a:t>
            </a:r>
          </a:p>
          <a:p>
            <a:pPr eaLnBrk="1" hangingPunct="1"/>
            <a:r>
              <a:rPr lang="hr-HR" altLang="sr-Latn-RS" sz="1600">
                <a:solidFill>
                  <a:srgbClr val="000000"/>
                </a:solidFill>
                <a:latin typeface="Century Gothic" pitchFamily="34" charset="0"/>
              </a:rPr>
              <a:t>•</a:t>
            </a:r>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načinu prodaje instrumenata</a:t>
            </a:r>
          </a:p>
          <a:p>
            <a:pPr eaLnBrk="1" hangingPunct="1"/>
            <a:r>
              <a:rPr lang="hr-HR" altLang="sr-Latn-RS" sz="1600">
                <a:solidFill>
                  <a:srgbClr val="000000"/>
                </a:solidFill>
                <a:latin typeface="Century Gothic" pitchFamily="34" charset="0"/>
              </a:rPr>
              <a:t>•</a:t>
            </a:r>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metodi trgovanja (…)</a:t>
            </a:r>
          </a:p>
          <a:p>
            <a:pPr eaLnBrk="1" hangingPunct="1"/>
            <a:endParaRPr lang="hr-HR" altLang="sr-Latn-RS" sz="1600">
              <a:latin typeface="Century Gothic" pitchFamily="34" charset="0"/>
            </a:endParaRPr>
          </a:p>
          <a:p>
            <a:pPr eaLnBrk="1" hangingPunct="1"/>
            <a:endParaRPr lang="hr-HR" altLang="sr-Latn-RS" u="sng"/>
          </a:p>
          <a:p>
            <a:pPr eaLnBrk="1" hangingPunct="1">
              <a:buFontTx/>
              <a:buChar char="-"/>
            </a:pPr>
            <a:endParaRPr lang="hr-HR" altLang="sr-Latn-RS"/>
          </a:p>
          <a:p>
            <a:pPr eaLnBrk="1" hangingPunct="1"/>
            <a:endParaRPr lang="pl-PL" altLang="sr-Latn-R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C41DF417-4EEC-420B-A33A-482E00508A47}" type="slidenum">
              <a:rPr lang="en-US" altLang="sr-Latn-RS" smtClean="0">
                <a:latin typeface="Segoe UI" pitchFamily="34" charset="0"/>
                <a:cs typeface="Segoe UI" pitchFamily="34" charset="0"/>
              </a:rPr>
              <a:pPr eaLnBrk="1" fontAlgn="base" hangingPunct="1">
                <a:spcBef>
                  <a:spcPct val="0"/>
                </a:spcBef>
                <a:spcAft>
                  <a:spcPct val="0"/>
                </a:spcAft>
              </a:pPr>
              <a:t>23</a:t>
            </a:fld>
            <a:endParaRPr lang="en-US" altLang="sr-Latn-RS" smtClean="0">
              <a:latin typeface="Segoe UI" pitchFamily="34" charset="0"/>
              <a:cs typeface="Segoe UI" pitchFamily="34" charset="0"/>
            </a:endParaRPr>
          </a:p>
        </p:txBody>
      </p:sp>
      <p:sp>
        <p:nvSpPr>
          <p:cNvPr id="26627"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1.5. ZAKLJUČAK</a:t>
            </a:r>
          </a:p>
          <a:p>
            <a:pPr eaLnBrk="1" hangingPunct="1"/>
            <a:endParaRPr lang="hr-HR" altLang="sr-Latn-RS" sz="2400">
              <a:latin typeface="Century Gothic" pitchFamily="34" charset="0"/>
            </a:endParaRPr>
          </a:p>
        </p:txBody>
      </p:sp>
      <p:sp>
        <p:nvSpPr>
          <p:cNvPr id="5" name="Pravokutnik 1"/>
          <p:cNvSpPr/>
          <p:nvPr/>
        </p:nvSpPr>
        <p:spPr>
          <a:xfrm>
            <a:off x="323850" y="836613"/>
            <a:ext cx="8424863" cy="1200150"/>
          </a:xfrm>
          <a:prstGeom prst="rect">
            <a:avLst/>
          </a:prstGeom>
        </p:spPr>
        <p:txBody>
          <a:bodyPr>
            <a:spAutoFit/>
          </a:bodyPr>
          <a:lstStyle/>
          <a:p>
            <a:pPr fontAlgn="auto">
              <a:spcBef>
                <a:spcPts val="0"/>
              </a:spcBef>
              <a:spcAft>
                <a:spcPts val="0"/>
              </a:spcAft>
              <a:defRPr/>
            </a:pPr>
            <a:endParaRPr lang="hr-HR" b="1" dirty="0">
              <a:latin typeface="+mn-lt"/>
              <a:cs typeface="+mn-cs"/>
            </a:endParaRPr>
          </a:p>
          <a:p>
            <a:pPr fontAlgn="auto">
              <a:spcBef>
                <a:spcPts val="0"/>
              </a:spcBef>
              <a:spcAft>
                <a:spcPts val="0"/>
              </a:spcAft>
              <a:defRPr/>
            </a:pPr>
            <a:endParaRPr lang="hr-HR" u="sng" dirty="0">
              <a:latin typeface="+mn-lt"/>
              <a:cs typeface="+mn-cs"/>
            </a:endParaRPr>
          </a:p>
          <a:p>
            <a:pPr marL="285750" indent="-285750" fontAlgn="auto">
              <a:spcBef>
                <a:spcPts val="0"/>
              </a:spcBef>
              <a:spcAft>
                <a:spcPts val="0"/>
              </a:spcAft>
              <a:buFontTx/>
              <a:buChar char="-"/>
              <a:defRPr/>
            </a:pPr>
            <a:endParaRPr lang="hr-HR" dirty="0">
              <a:latin typeface="+mn-lt"/>
              <a:cs typeface="+mn-cs"/>
            </a:endParaRPr>
          </a:p>
          <a:p>
            <a:pPr fontAlgn="auto">
              <a:spcBef>
                <a:spcPts val="0"/>
              </a:spcBef>
              <a:spcAft>
                <a:spcPts val="0"/>
              </a:spcAft>
              <a:defRPr/>
            </a:pPr>
            <a:endParaRPr lang="pl-PL" dirty="0">
              <a:latin typeface="+mn-lt"/>
              <a:cs typeface="+mn-cs"/>
            </a:endParaRPr>
          </a:p>
        </p:txBody>
      </p:sp>
      <p:sp>
        <p:nvSpPr>
          <p:cNvPr id="6" name="Pravokutnik 1"/>
          <p:cNvSpPr/>
          <p:nvPr/>
        </p:nvSpPr>
        <p:spPr>
          <a:xfrm>
            <a:off x="323850" y="549275"/>
            <a:ext cx="8424863" cy="1692275"/>
          </a:xfrm>
          <a:prstGeom prst="rect">
            <a:avLst/>
          </a:prstGeom>
        </p:spPr>
        <p:txBody>
          <a:bodyPr>
            <a:spAutoFit/>
          </a:bodyPr>
          <a:lstStyle/>
          <a:p>
            <a:pPr fontAlgn="auto">
              <a:spcBef>
                <a:spcPts val="0"/>
              </a:spcBef>
              <a:spcAft>
                <a:spcPts val="0"/>
              </a:spcAft>
              <a:defRPr/>
            </a:pPr>
            <a:endParaRPr lang="hr-HR" sz="1600" dirty="0">
              <a:latin typeface="Century Gothic" pitchFamily="34" charset="0"/>
              <a:cs typeface="+mn-cs"/>
            </a:endParaRPr>
          </a:p>
          <a:p>
            <a:pPr fontAlgn="auto">
              <a:spcBef>
                <a:spcPts val="0"/>
              </a:spcBef>
              <a:spcAft>
                <a:spcPts val="0"/>
              </a:spcAft>
              <a:defRPr/>
            </a:pPr>
            <a:endParaRPr lang="hr-HR" sz="1600" b="1" dirty="0">
              <a:latin typeface="Century Gothic" pitchFamily="34" charset="0"/>
              <a:cs typeface="+mn-cs"/>
            </a:endParaRPr>
          </a:p>
          <a:p>
            <a:pPr fontAlgn="auto">
              <a:spcBef>
                <a:spcPts val="0"/>
              </a:spcBef>
              <a:spcAft>
                <a:spcPts val="0"/>
              </a:spcAft>
              <a:defRPr/>
            </a:pPr>
            <a:endParaRPr lang="hr-HR" b="1" dirty="0">
              <a:latin typeface="+mn-lt"/>
              <a:cs typeface="+mn-cs"/>
            </a:endParaRPr>
          </a:p>
          <a:p>
            <a:pPr fontAlgn="auto">
              <a:spcBef>
                <a:spcPts val="0"/>
              </a:spcBef>
              <a:spcAft>
                <a:spcPts val="0"/>
              </a:spcAft>
              <a:defRPr/>
            </a:pPr>
            <a:endParaRPr lang="hr-HR" u="sng" dirty="0">
              <a:latin typeface="+mn-lt"/>
              <a:cs typeface="+mn-cs"/>
            </a:endParaRPr>
          </a:p>
          <a:p>
            <a:pPr marL="285750" indent="-285750" fontAlgn="auto">
              <a:spcBef>
                <a:spcPts val="0"/>
              </a:spcBef>
              <a:spcAft>
                <a:spcPts val="0"/>
              </a:spcAft>
              <a:buFontTx/>
              <a:buChar char="-"/>
              <a:defRPr/>
            </a:pPr>
            <a:endParaRPr lang="hr-HR" dirty="0">
              <a:latin typeface="+mn-lt"/>
              <a:cs typeface="+mn-cs"/>
            </a:endParaRPr>
          </a:p>
          <a:p>
            <a:pPr fontAlgn="auto">
              <a:spcBef>
                <a:spcPts val="0"/>
              </a:spcBef>
              <a:spcAft>
                <a:spcPts val="0"/>
              </a:spcAft>
              <a:defRPr/>
            </a:pPr>
            <a:endParaRPr lang="pl-PL" dirty="0">
              <a:latin typeface="+mn-lt"/>
              <a:cs typeface="+mn-cs"/>
            </a:endParaRPr>
          </a:p>
        </p:txBody>
      </p:sp>
      <p:sp>
        <p:nvSpPr>
          <p:cNvPr id="7" name="Pravokutnik 1"/>
          <p:cNvSpPr/>
          <p:nvPr/>
        </p:nvSpPr>
        <p:spPr>
          <a:xfrm>
            <a:off x="323850" y="549275"/>
            <a:ext cx="8424863" cy="1446213"/>
          </a:xfrm>
          <a:prstGeom prst="rect">
            <a:avLst/>
          </a:prstGeom>
        </p:spPr>
        <p:txBody>
          <a:bodyPr>
            <a:spAutoFit/>
          </a:bodyPr>
          <a:lstStyle/>
          <a:p>
            <a:pPr fontAlgn="auto">
              <a:spcBef>
                <a:spcPts val="0"/>
              </a:spcBef>
              <a:spcAft>
                <a:spcPts val="0"/>
              </a:spcAft>
              <a:defRPr/>
            </a:pPr>
            <a:endParaRPr lang="hr-HR" sz="1600" dirty="0">
              <a:latin typeface="Century Gothic" pitchFamily="34" charset="0"/>
              <a:cs typeface="+mn-cs"/>
            </a:endParaRPr>
          </a:p>
          <a:p>
            <a:pPr fontAlgn="auto">
              <a:spcBef>
                <a:spcPts val="0"/>
              </a:spcBef>
              <a:spcAft>
                <a:spcPts val="0"/>
              </a:spcAft>
              <a:defRPr/>
            </a:pPr>
            <a:endParaRPr lang="hr-HR" b="1" dirty="0">
              <a:latin typeface="+mn-lt"/>
              <a:cs typeface="+mn-cs"/>
            </a:endParaRPr>
          </a:p>
          <a:p>
            <a:pPr fontAlgn="auto">
              <a:spcBef>
                <a:spcPts val="0"/>
              </a:spcBef>
              <a:spcAft>
                <a:spcPts val="0"/>
              </a:spcAft>
              <a:defRPr/>
            </a:pPr>
            <a:endParaRPr lang="hr-HR" u="sng" dirty="0">
              <a:latin typeface="+mn-lt"/>
              <a:cs typeface="+mn-cs"/>
            </a:endParaRPr>
          </a:p>
          <a:p>
            <a:pPr marL="285750" indent="-285750" fontAlgn="auto">
              <a:spcBef>
                <a:spcPts val="0"/>
              </a:spcBef>
              <a:spcAft>
                <a:spcPts val="0"/>
              </a:spcAft>
              <a:buFontTx/>
              <a:buChar char="-"/>
              <a:defRPr/>
            </a:pPr>
            <a:endParaRPr lang="hr-HR" dirty="0">
              <a:latin typeface="+mn-lt"/>
              <a:cs typeface="+mn-cs"/>
            </a:endParaRPr>
          </a:p>
          <a:p>
            <a:pPr fontAlgn="auto">
              <a:spcBef>
                <a:spcPts val="0"/>
              </a:spcBef>
              <a:spcAft>
                <a:spcPts val="0"/>
              </a:spcAft>
              <a:defRPr/>
            </a:pPr>
            <a:endParaRPr lang="pl-PL" dirty="0">
              <a:latin typeface="+mn-lt"/>
              <a:cs typeface="+mn-cs"/>
            </a:endParaRPr>
          </a:p>
        </p:txBody>
      </p:sp>
      <p:sp>
        <p:nvSpPr>
          <p:cNvPr id="26631" name="Rectangle 1"/>
          <p:cNvSpPr>
            <a:spLocks noChangeArrowheads="1"/>
          </p:cNvSpPr>
          <p:nvPr/>
        </p:nvSpPr>
        <p:spPr bwMode="auto">
          <a:xfrm>
            <a:off x="395288" y="1125538"/>
            <a:ext cx="7561262"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80e i 90e na financijskom planu obilježene su deregulacijom,  institucionalizacijom,  internacionalizacijom i brzim napretkom telekomunikacijskih usluga</a:t>
            </a:r>
          </a:p>
          <a:p>
            <a:pPr eaLnBrk="1" hangingPunct="1"/>
            <a:endParaRPr lang="hr-HR" altLang="sr-Latn-RS" sz="1600">
              <a:latin typeface="Segoe UI" pitchFamily="34" charset="0"/>
              <a:cs typeface="Segoe UI" pitchFamily="34" charset="0"/>
            </a:endParaRPr>
          </a:p>
          <a:p>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banke reagiraju tako da ulaze u nove djelatnosti i povećaju internacionalno poslovanje</a:t>
            </a:r>
          </a:p>
          <a:p>
            <a:endParaRPr lang="hr-HR" altLang="sr-Latn-RS" sz="1600">
              <a:latin typeface="Segoe UI" pitchFamily="34" charset="0"/>
              <a:cs typeface="Segoe UI" pitchFamily="34" charset="0"/>
            </a:endParaRPr>
          </a:p>
          <a:p>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napredak telekomunikacijske industrije omogućio je enormni </a:t>
            </a:r>
          </a:p>
          <a:p>
            <a:r>
              <a:rPr lang="hr-HR" altLang="sr-Latn-RS" sz="1600">
                <a:latin typeface="Segoe UI" pitchFamily="34" charset="0"/>
                <a:cs typeface="Segoe UI" pitchFamily="34" charset="0"/>
              </a:rPr>
              <a:t>porast obujma trgovanja, ali istovremeno je tražio i velika kapitalna ulaganja brokerskih firmi što je tražilo velika zaduživanja i popratni rizik</a:t>
            </a:r>
          </a:p>
        </p:txBody>
      </p:sp>
      <p:pic>
        <p:nvPicPr>
          <p:cNvPr id="26632" name="Picture 7" descr="C:\Users\n\Downloads\krizni-menadzment-620x350.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148263" y="4019550"/>
            <a:ext cx="3995737"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1BB0EFE-1B55-4D3E-AA9B-6BC2C87236BD}" type="slidenum">
              <a:rPr lang="en-US" altLang="sr-Latn-RS" smtClean="0">
                <a:latin typeface="Segoe UI" pitchFamily="34" charset="0"/>
                <a:cs typeface="Segoe UI" pitchFamily="34" charset="0"/>
              </a:rPr>
              <a:pPr eaLnBrk="1" fontAlgn="base" hangingPunct="1">
                <a:spcBef>
                  <a:spcPct val="0"/>
                </a:spcBef>
                <a:spcAft>
                  <a:spcPct val="0"/>
                </a:spcAft>
              </a:pPr>
              <a:t>24</a:t>
            </a:fld>
            <a:endParaRPr lang="en-US" altLang="sr-Latn-RS" smtClean="0">
              <a:latin typeface="Segoe UI" pitchFamily="34" charset="0"/>
              <a:cs typeface="Segoe UI" pitchFamily="34" charset="0"/>
            </a:endParaRPr>
          </a:p>
        </p:txBody>
      </p:sp>
      <p:sp>
        <p:nvSpPr>
          <p:cNvPr id="27651"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PITANJA:</a:t>
            </a:r>
          </a:p>
          <a:p>
            <a:pPr eaLnBrk="1" hangingPunct="1"/>
            <a:endParaRPr lang="hr-HR" altLang="sr-Latn-RS" sz="2400">
              <a:latin typeface="Century Gothic" pitchFamily="34" charset="0"/>
            </a:endParaRPr>
          </a:p>
        </p:txBody>
      </p:sp>
      <p:sp>
        <p:nvSpPr>
          <p:cNvPr id="27652" name="Rectangle 1"/>
          <p:cNvSpPr>
            <a:spLocks noChangeArrowheads="1"/>
          </p:cNvSpPr>
          <p:nvPr/>
        </p:nvSpPr>
        <p:spPr bwMode="auto">
          <a:xfrm>
            <a:off x="395288" y="733425"/>
            <a:ext cx="7561262"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b="1">
                <a:solidFill>
                  <a:srgbClr val="000000"/>
                </a:solidFill>
                <a:latin typeface="Segoe UI" pitchFamily="34" charset="0"/>
                <a:cs typeface="Segoe UI" pitchFamily="34" charset="0"/>
              </a:rPr>
              <a:t>1. Kako definiramo financijski sustav?</a:t>
            </a:r>
          </a:p>
          <a:p>
            <a:pPr algn="just" eaLnBrk="1" hangingPunct="1"/>
            <a:r>
              <a:rPr lang="hr-HR" altLang="sr-Latn-RS" sz="2000">
                <a:solidFill>
                  <a:srgbClr val="000000"/>
                </a:solidFill>
                <a:latin typeface="Century Gothic" pitchFamily="34" charset="0"/>
              </a:rPr>
              <a:t>•</a:t>
            </a:r>
            <a:r>
              <a:rPr lang="hr-HR" altLang="sr-Latn-RS" sz="1600">
                <a:solidFill>
                  <a:srgbClr val="000000"/>
                </a:solidFill>
                <a:latin typeface="Century Gothic" pitchFamily="34" charset="0"/>
              </a:rPr>
              <a:t> </a:t>
            </a:r>
            <a:r>
              <a:rPr lang="hr-HR" altLang="sr-Latn-RS" sz="1600">
                <a:solidFill>
                  <a:srgbClr val="000000"/>
                </a:solidFill>
                <a:latin typeface="Segoe UI" pitchFamily="34" charset="0"/>
                <a:cs typeface="Segoe UI" pitchFamily="34" charset="0"/>
              </a:rPr>
              <a:t>Financijski sustav je </a:t>
            </a:r>
            <a:r>
              <a:rPr lang="hr-HR" altLang="sr-Latn-RS" sz="1600">
                <a:latin typeface="Segoe UI" pitchFamily="34" charset="0"/>
                <a:cs typeface="Segoe UI" pitchFamily="34" charset="0"/>
              </a:rPr>
              <a:t>skup institucija, tržišta, pojedinaca, regulacije i tehnika kojima se trguje vrijednosnicama. </a:t>
            </a:r>
            <a:r>
              <a:rPr lang="en-US" altLang="sr-Latn-RS" sz="1600">
                <a:latin typeface="Segoe UI" pitchFamily="34" charset="0"/>
                <a:cs typeface="Segoe UI" pitchFamily="34" charset="0"/>
              </a:rPr>
              <a:t>Financijski sustav predstavlja ukupnost uređenih odnosa u okviru jedne zemlje u procesu odvijanja financijskih aktivnosti između njihovih nositelja.</a:t>
            </a:r>
            <a:endParaRPr lang="hr-HR" altLang="sr-Latn-RS" sz="1600">
              <a:latin typeface="Segoe UI" pitchFamily="34" charset="0"/>
              <a:cs typeface="Segoe UI" pitchFamily="34" charset="0"/>
            </a:endParaRPr>
          </a:p>
          <a:p>
            <a:pPr algn="just" eaLnBrk="1" hangingPunct="1"/>
            <a:endParaRPr lang="hr-HR" altLang="sr-Latn-RS" sz="1600">
              <a:latin typeface="Segoe UI" pitchFamily="34" charset="0"/>
              <a:cs typeface="Segoe UI" pitchFamily="34" charset="0"/>
            </a:endParaRPr>
          </a:p>
          <a:p>
            <a:pPr algn="just" eaLnBrk="1" hangingPunct="1"/>
            <a:r>
              <a:rPr lang="hr-HR" altLang="sr-Latn-RS" sz="1600" b="1">
                <a:latin typeface="Segoe UI" pitchFamily="34" charset="0"/>
                <a:cs typeface="Segoe UI" pitchFamily="34" charset="0"/>
              </a:rPr>
              <a:t>2. Koja su tri elementa financijskog sustava?</a:t>
            </a:r>
          </a:p>
          <a:p>
            <a:pPr algn="just" eaLnBrk="1" hangingPunct="1"/>
            <a:r>
              <a:rPr lang="hr-HR" altLang="sr-Latn-RS" sz="1600">
                <a:latin typeface="Segoe UI" pitchFamily="34" charset="0"/>
                <a:cs typeface="Segoe UI" pitchFamily="34" charset="0"/>
              </a:rPr>
              <a:t>Tri elementa financijskog sustava su:</a:t>
            </a:r>
          </a:p>
          <a:p>
            <a:pPr eaLnBrk="1" hangingPunct="1"/>
            <a:r>
              <a:rPr lang="hr-HR" altLang="sr-Latn-RS" sz="2000">
                <a:solidFill>
                  <a:srgbClr val="000000"/>
                </a:solidFill>
                <a:latin typeface="Century Gothic" pitchFamily="34" charset="0"/>
              </a:rPr>
              <a:t>•</a:t>
            </a:r>
            <a:r>
              <a:rPr lang="hr-HR" altLang="sr-Latn-RS" sz="1600">
                <a:solidFill>
                  <a:srgbClr val="000000"/>
                </a:solidFill>
                <a:latin typeface="Century Gothic" pitchFamily="34" charset="0"/>
              </a:rPr>
              <a:t> </a:t>
            </a:r>
            <a:r>
              <a:rPr lang="hr-HR" altLang="sr-Latn-RS" sz="1600">
                <a:latin typeface="Segoe UI" pitchFamily="34" charset="0"/>
                <a:cs typeface="Segoe UI" pitchFamily="34" charset="0"/>
              </a:rPr>
              <a:t>Financijska tržišta = mjesta ponude i potražnje financijskih sredstava</a:t>
            </a: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Financijski instrumenti = pisani ili elektronski zapisi o transferima sredstava</a:t>
            </a: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Financijske institucije = obavljaju široki spektar financijskih poslova</a:t>
            </a:r>
          </a:p>
          <a:p>
            <a:pPr eaLnBrk="1" hangingPunct="1"/>
            <a:endParaRPr lang="hr-HR" altLang="sr-Latn-RS" sz="1600">
              <a:latin typeface="Segoe UI" pitchFamily="34" charset="0"/>
              <a:cs typeface="Segoe UI" pitchFamily="34" charset="0"/>
            </a:endParaRPr>
          </a:p>
          <a:p>
            <a:pPr eaLnBrk="1" hangingPunct="1"/>
            <a:r>
              <a:rPr lang="hr-HR" altLang="sr-Latn-RS" sz="1600" b="1">
                <a:latin typeface="Segoe UI" pitchFamily="34" charset="0"/>
                <a:cs typeface="Segoe UI" pitchFamily="34" charset="0"/>
              </a:rPr>
              <a:t>3. Što je potrebno da bi sustav bio efikasan?</a:t>
            </a:r>
          </a:p>
          <a:p>
            <a:pPr eaLnBrk="1" hangingPunct="1"/>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Efikasan financijski sustav podrazumijeva takvo funkcioniranje sustava kod kojeg je suma svih dobitaka od plasiranja sredstava, plaćanja i trgovine rizikom maksimalna.</a:t>
            </a:r>
            <a:r>
              <a:rPr lang="hr-HR" altLang="sr-Latn-RS" sz="2000" b="1">
                <a:latin typeface="Segoe UI" pitchFamily="34" charset="0"/>
                <a:cs typeface="Segoe UI" pitchFamily="34" charset="0"/>
              </a:rPr>
              <a:t> </a:t>
            </a:r>
            <a:r>
              <a:rPr lang="hr-HR" altLang="sr-Latn-RS" sz="1600">
                <a:latin typeface="Segoe UI" pitchFamily="34" charset="0"/>
                <a:cs typeface="Segoe UI" pitchFamily="34" charset="0"/>
              </a:rPr>
              <a:t>Za efikasnost financijskog sustava u plasiranju sredstava moraju bit ispunjene 3 pretpostavke:</a:t>
            </a: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integrirani financijski sustav</a:t>
            </a: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minimalizirani troškovi transakcija</a:t>
            </a: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konkurentno utvrđivanje cijena</a:t>
            </a:r>
          </a:p>
          <a:p>
            <a:pPr eaLnBrk="1" hangingPunct="1"/>
            <a:endParaRPr lang="hr-HR" altLang="sr-Latn-RS" sz="1600">
              <a:latin typeface="Segoe UI" pitchFamily="34" charset="0"/>
              <a:cs typeface="Segoe U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43DFF1AB-04DC-484E-8F3D-3382DDA48B9D}" type="slidenum">
              <a:rPr lang="en-US" altLang="sr-Latn-RS" smtClean="0">
                <a:latin typeface="Segoe UI" pitchFamily="34" charset="0"/>
                <a:cs typeface="Segoe UI" pitchFamily="34" charset="0"/>
              </a:rPr>
              <a:pPr eaLnBrk="1" fontAlgn="base" hangingPunct="1">
                <a:spcBef>
                  <a:spcPct val="0"/>
                </a:spcBef>
                <a:spcAft>
                  <a:spcPct val="0"/>
                </a:spcAft>
              </a:pPr>
              <a:t>25</a:t>
            </a:fld>
            <a:endParaRPr lang="en-US" altLang="sr-Latn-RS" smtClean="0">
              <a:latin typeface="Segoe UI" pitchFamily="34" charset="0"/>
              <a:cs typeface="Segoe UI" pitchFamily="34" charset="0"/>
            </a:endParaRPr>
          </a:p>
        </p:txBody>
      </p:sp>
      <p:sp>
        <p:nvSpPr>
          <p:cNvPr id="28675"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PITANJA:</a:t>
            </a:r>
          </a:p>
          <a:p>
            <a:pPr eaLnBrk="1" hangingPunct="1"/>
            <a:endParaRPr lang="hr-HR" altLang="sr-Latn-RS" sz="2400">
              <a:latin typeface="Century Gothic" pitchFamily="34" charset="0"/>
            </a:endParaRPr>
          </a:p>
        </p:txBody>
      </p:sp>
      <p:sp>
        <p:nvSpPr>
          <p:cNvPr id="28676" name="Rectangle 1"/>
          <p:cNvSpPr>
            <a:spLocks noChangeArrowheads="1"/>
          </p:cNvSpPr>
          <p:nvPr/>
        </p:nvSpPr>
        <p:spPr bwMode="auto">
          <a:xfrm>
            <a:off x="395288" y="2057400"/>
            <a:ext cx="756126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hr-HR" altLang="sr-Latn-RS" sz="1600" b="1">
                <a:latin typeface="Segoe UI" pitchFamily="34" charset="0"/>
                <a:cs typeface="Segoe UI" pitchFamily="34" charset="0"/>
              </a:rPr>
              <a:t>4. Koja je glavna funkcija financijskih tržišta?</a:t>
            </a:r>
            <a:endParaRPr lang="hr-HR" altLang="sr-Latn-RS" sz="1600">
              <a:latin typeface="Segoe UI" pitchFamily="34" charset="0"/>
              <a:cs typeface="Segoe UI" pitchFamily="34" charset="0"/>
            </a:endParaRPr>
          </a:p>
          <a:p>
            <a:r>
              <a:rPr lang="hr-HR" altLang="sr-Latn-RS" sz="2000">
                <a:solidFill>
                  <a:srgbClr val="000000"/>
                </a:solidFill>
                <a:latin typeface="Century Gothic" pitchFamily="34" charset="0"/>
              </a:rPr>
              <a:t>•</a:t>
            </a:r>
            <a:r>
              <a:rPr lang="hr-HR" altLang="sr-Latn-RS" sz="1600">
                <a:solidFill>
                  <a:srgbClr val="000000"/>
                </a:solidFill>
                <a:latin typeface="Century Gothic" pitchFamily="34" charset="0"/>
              </a:rPr>
              <a:t> </a:t>
            </a:r>
            <a:r>
              <a:rPr lang="hr-HR" altLang="sr-Latn-RS" sz="1600">
                <a:latin typeface="Segoe UI" pitchFamily="34" charset="0"/>
                <a:cs typeface="Segoe UI" pitchFamily="34" charset="0"/>
              </a:rPr>
              <a:t>G</a:t>
            </a:r>
            <a:r>
              <a:rPr lang="hr-BA" altLang="sr-Latn-RS" sz="1600">
                <a:latin typeface="Segoe UI" pitchFamily="34" charset="0"/>
                <a:cs typeface="Segoe UI" pitchFamily="34" charset="0"/>
              </a:rPr>
              <a:t>lavna funkcija i bitna ekonomska uloga financijskih tr</a:t>
            </a:r>
            <a:r>
              <a:rPr lang="hr-HR" altLang="sr-Latn-RS" sz="1600">
                <a:latin typeface="Segoe UI" pitchFamily="34" charset="0"/>
                <a:cs typeface="Segoe UI" pitchFamily="34" charset="0"/>
              </a:rPr>
              <a:t>ž</a:t>
            </a:r>
            <a:r>
              <a:rPr lang="hr-BA" altLang="sr-Latn-RS" sz="1600">
                <a:latin typeface="Segoe UI" pitchFamily="34" charset="0"/>
                <a:cs typeface="Segoe UI" pitchFamily="34" charset="0"/>
              </a:rPr>
              <a:t>i</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ta je preusmjeravanje sredstava od ljudi koji imaju vi</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ak</a:t>
            </a:r>
            <a:r>
              <a:rPr lang="hr-HR" altLang="sr-Latn-RS" sz="1600">
                <a:latin typeface="Segoe UI" pitchFamily="34" charset="0"/>
                <a:cs typeface="Segoe UI" pitchFamily="34" charset="0"/>
              </a:rPr>
              <a:t>, </a:t>
            </a:r>
            <a:r>
              <a:rPr lang="hr-BA" altLang="sr-Latn-RS" sz="1600">
                <a:latin typeface="Segoe UI" pitchFamily="34" charset="0"/>
                <a:cs typeface="Segoe UI" pitchFamily="34" charset="0"/>
              </a:rPr>
              <a:t>to jest od ljudi koji su u</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tedjeli nov</a:t>
            </a:r>
            <a:r>
              <a:rPr lang="hr-HR" altLang="sr-Latn-RS" sz="1600">
                <a:latin typeface="Segoe UI" pitchFamily="34" charset="0"/>
                <a:cs typeface="Segoe UI" pitchFamily="34" charset="0"/>
              </a:rPr>
              <a:t>č</a:t>
            </a:r>
            <a:r>
              <a:rPr lang="hr-BA" altLang="sr-Latn-RS" sz="1600">
                <a:latin typeface="Segoe UI" pitchFamily="34" charset="0"/>
                <a:cs typeface="Segoe UI" pitchFamily="34" charset="0"/>
              </a:rPr>
              <a:t>ane vi</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kove tro</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e</a:t>
            </a:r>
            <a:r>
              <a:rPr lang="hr-HR" altLang="sr-Latn-RS" sz="1600">
                <a:latin typeface="Segoe UI" pitchFamily="34" charset="0"/>
                <a:cs typeface="Segoe UI" pitchFamily="34" charset="0"/>
              </a:rPr>
              <a:t>ć</a:t>
            </a:r>
            <a:r>
              <a:rPr lang="hr-BA" altLang="sr-Latn-RS" sz="1600">
                <a:latin typeface="Segoe UI" pitchFamily="34" charset="0"/>
                <a:cs typeface="Segoe UI" pitchFamily="34" charset="0"/>
              </a:rPr>
              <a:t>i manje od dohotka, do ljudi kojima nedostaju nov</a:t>
            </a:r>
            <a:r>
              <a:rPr lang="hr-HR" altLang="sr-Latn-RS" sz="1600">
                <a:latin typeface="Segoe UI" pitchFamily="34" charset="0"/>
                <a:cs typeface="Segoe UI" pitchFamily="34" charset="0"/>
              </a:rPr>
              <a:t>č</a:t>
            </a:r>
            <a:r>
              <a:rPr lang="hr-BA" altLang="sr-Latn-RS" sz="1600">
                <a:latin typeface="Segoe UI" pitchFamily="34" charset="0"/>
                <a:cs typeface="Segoe UI" pitchFamily="34" charset="0"/>
              </a:rPr>
              <a:t>ana sredstva jer</a:t>
            </a:r>
            <a:r>
              <a:rPr lang="hr-HR" altLang="sr-Latn-RS" sz="1600">
                <a:latin typeface="Segoe UI" pitchFamily="34" charset="0"/>
                <a:cs typeface="Segoe UI" pitchFamily="34" charset="0"/>
              </a:rPr>
              <a:t> ž</a:t>
            </a:r>
            <a:r>
              <a:rPr lang="hr-BA" altLang="sr-Latn-RS" sz="1600">
                <a:latin typeface="Segoe UI" pitchFamily="34" charset="0"/>
                <a:cs typeface="Segoe UI" pitchFamily="34" charset="0"/>
              </a:rPr>
              <a:t>ele ili moraju tro</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iti vi</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e od dohotka.</a:t>
            </a:r>
            <a:endParaRPr lang="hr-HR" altLang="sr-Latn-RS" sz="1600">
              <a:latin typeface="Segoe UI" pitchFamily="34" charset="0"/>
              <a:cs typeface="Segoe UI" pitchFamily="34" charset="0"/>
            </a:endParaRPr>
          </a:p>
          <a:p>
            <a:r>
              <a:rPr lang="hr-HR" altLang="sr-Latn-RS" sz="1600" b="1">
                <a:latin typeface="Segoe UI" pitchFamily="34" charset="0"/>
                <a:cs typeface="Segoe UI" pitchFamily="34" charset="0"/>
              </a:rPr>
              <a:t> </a:t>
            </a:r>
            <a:endParaRPr lang="hr-HR" altLang="sr-Latn-RS" sz="1600">
              <a:latin typeface="Segoe UI" pitchFamily="34" charset="0"/>
              <a:cs typeface="Segoe UI" pitchFamily="34" charset="0"/>
            </a:endParaRPr>
          </a:p>
          <a:p>
            <a:r>
              <a:rPr lang="hr-HR" altLang="sr-Latn-RS" sz="1600" b="1">
                <a:latin typeface="Segoe UI" pitchFamily="34" charset="0"/>
                <a:cs typeface="Segoe UI" pitchFamily="34" charset="0"/>
              </a:rPr>
              <a:t>5. Što su primarna tržišta?</a:t>
            </a:r>
            <a:endParaRPr lang="hr-HR" altLang="sr-Latn-RS" sz="1600">
              <a:latin typeface="Segoe UI" pitchFamily="34" charset="0"/>
              <a:cs typeface="Segoe UI" pitchFamily="34" charset="0"/>
            </a:endParaRPr>
          </a:p>
          <a:p>
            <a:r>
              <a:rPr lang="hr-HR" altLang="sr-Latn-RS" sz="2000">
                <a:solidFill>
                  <a:srgbClr val="000000"/>
                </a:solidFill>
                <a:latin typeface="Century Gothic" pitchFamily="34" charset="0"/>
              </a:rPr>
              <a:t>• </a:t>
            </a:r>
            <a:r>
              <a:rPr lang="hr-BA" altLang="sr-Latn-RS" sz="1600">
                <a:latin typeface="Segoe UI" pitchFamily="34" charset="0"/>
                <a:cs typeface="Segoe UI" pitchFamily="34" charset="0"/>
              </a:rPr>
              <a:t>Primarna tr</a:t>
            </a:r>
            <a:r>
              <a:rPr lang="hr-HR" altLang="sr-Latn-RS" sz="1600">
                <a:latin typeface="Segoe UI" pitchFamily="34" charset="0"/>
                <a:cs typeface="Segoe UI" pitchFamily="34" charset="0"/>
              </a:rPr>
              <a:t>ž</a:t>
            </a:r>
            <a:r>
              <a:rPr lang="hr-BA" altLang="sr-Latn-RS" sz="1600">
                <a:latin typeface="Segoe UI" pitchFamily="34" charset="0"/>
                <a:cs typeface="Segoe UI" pitchFamily="34" charset="0"/>
              </a:rPr>
              <a:t>i</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ta su tr</a:t>
            </a:r>
            <a:r>
              <a:rPr lang="hr-HR" altLang="sr-Latn-RS" sz="1600">
                <a:latin typeface="Segoe UI" pitchFamily="34" charset="0"/>
                <a:cs typeface="Segoe UI" pitchFamily="34" charset="0"/>
              </a:rPr>
              <a:t>ž</a:t>
            </a:r>
            <a:r>
              <a:rPr lang="hr-BA" altLang="sr-Latn-RS" sz="1600">
                <a:latin typeface="Segoe UI" pitchFamily="34" charset="0"/>
                <a:cs typeface="Segoe UI" pitchFamily="34" charset="0"/>
              </a:rPr>
              <a:t>i</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ta za prodaju novih vrijednosnica</a:t>
            </a:r>
            <a:r>
              <a:rPr lang="hr-HR" altLang="sr-Latn-RS" sz="1600">
                <a:latin typeface="Segoe UI" pitchFamily="34" charset="0"/>
                <a:cs typeface="Segoe UI" pitchFamily="34" charset="0"/>
              </a:rPr>
              <a:t>. </a:t>
            </a:r>
            <a:r>
              <a:rPr lang="hr-BA" altLang="sr-Latn-RS" sz="1600">
                <a:latin typeface="Segoe UI" pitchFamily="34" charset="0"/>
                <a:cs typeface="Segoe UI" pitchFamily="34" charset="0"/>
              </a:rPr>
              <a:t>Na ovim tr</a:t>
            </a:r>
            <a:r>
              <a:rPr lang="hr-HR" altLang="sr-Latn-RS" sz="1600">
                <a:latin typeface="Segoe UI" pitchFamily="34" charset="0"/>
                <a:cs typeface="Segoe UI" pitchFamily="34" charset="0"/>
              </a:rPr>
              <a:t>ž</a:t>
            </a:r>
            <a:r>
              <a:rPr lang="hr-BA" altLang="sr-Latn-RS" sz="1600">
                <a:latin typeface="Segoe UI" pitchFamily="34" charset="0"/>
                <a:cs typeface="Segoe UI" pitchFamily="34" charset="0"/>
              </a:rPr>
              <a:t>i</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tima se ugovara pribavljanje sredstava za kupnju dugotrajne imovine i financiranje potreba radnog kapitala</a:t>
            </a:r>
            <a:r>
              <a:rPr lang="hr-HR" altLang="sr-Latn-RS" sz="1600">
                <a:latin typeface="Segoe UI" pitchFamily="34" charset="0"/>
                <a:cs typeface="Segoe UI" pitchFamily="34" charset="0"/>
              </a:rPr>
              <a:t>. </a:t>
            </a:r>
            <a:r>
              <a:rPr lang="hr-BA" altLang="sr-Latn-RS" sz="1600">
                <a:latin typeface="Segoe UI" pitchFamily="34" charset="0"/>
                <a:cs typeface="Segoe UI" pitchFamily="34" charset="0"/>
              </a:rPr>
              <a:t>Osnovna funkcija ovih tr</a:t>
            </a:r>
            <a:r>
              <a:rPr lang="hr-HR" altLang="sr-Latn-RS" sz="1600">
                <a:latin typeface="Segoe UI" pitchFamily="34" charset="0"/>
                <a:cs typeface="Segoe UI" pitchFamily="34" charset="0"/>
              </a:rPr>
              <a:t>ž</a:t>
            </a:r>
            <a:r>
              <a:rPr lang="hr-BA" altLang="sr-Latn-RS" sz="1600">
                <a:latin typeface="Segoe UI" pitchFamily="34" charset="0"/>
                <a:cs typeface="Segoe UI" pitchFamily="34" charset="0"/>
              </a:rPr>
              <a:t>i</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ta je prikupljanje novih u</a:t>
            </a:r>
            <a:r>
              <a:rPr lang="hr-HR" altLang="sr-Latn-RS" sz="1600">
                <a:latin typeface="Segoe UI" pitchFamily="34" charset="0"/>
                <a:cs typeface="Segoe UI" pitchFamily="34" charset="0"/>
              </a:rPr>
              <a:t>š</a:t>
            </a:r>
            <a:r>
              <a:rPr lang="hr-BA" altLang="sr-Latn-RS" sz="1600">
                <a:latin typeface="Segoe UI" pitchFamily="34" charset="0"/>
                <a:cs typeface="Segoe UI" pitchFamily="34" charset="0"/>
              </a:rPr>
              <a:t>teda i alokacija sredstava izme</a:t>
            </a:r>
            <a:r>
              <a:rPr lang="hr-HR" altLang="sr-Latn-RS" sz="1600">
                <a:latin typeface="Segoe UI" pitchFamily="34" charset="0"/>
                <a:cs typeface="Segoe UI" pitchFamily="34" charset="0"/>
              </a:rPr>
              <a:t>đ</a:t>
            </a:r>
            <a:r>
              <a:rPr lang="hr-BA" altLang="sr-Latn-RS" sz="1600">
                <a:latin typeface="Segoe UI" pitchFamily="34" charset="0"/>
                <a:cs typeface="Segoe UI" pitchFamily="34" charset="0"/>
              </a:rPr>
              <a:t>u konkurentskih sektora</a:t>
            </a:r>
            <a:r>
              <a:rPr lang="hr-HR" altLang="sr-Latn-RS" sz="1600">
                <a:latin typeface="Segoe UI" pitchFamily="34" charset="0"/>
                <a:cs typeface="Segoe UI" pitchFamily="34" charset="0"/>
              </a:rPr>
              <a:t>, </a:t>
            </a:r>
            <a:r>
              <a:rPr lang="hr-BA" altLang="sr-Latn-RS" sz="1600">
                <a:latin typeface="Segoe UI" pitchFamily="34" charset="0"/>
                <a:cs typeface="Segoe UI" pitchFamily="34" charset="0"/>
              </a:rPr>
              <a:t>tj</a:t>
            </a:r>
            <a:r>
              <a:rPr lang="hr-HR" altLang="sr-Latn-RS" sz="1600">
                <a:latin typeface="Segoe UI" pitchFamily="34" charset="0"/>
                <a:cs typeface="Segoe UI" pitchFamily="34" charset="0"/>
              </a:rPr>
              <a:t>. </a:t>
            </a:r>
            <a:r>
              <a:rPr lang="hr-BA" altLang="sr-Latn-RS" sz="1600">
                <a:latin typeface="Segoe UI" pitchFamily="34" charset="0"/>
                <a:cs typeface="Segoe UI" pitchFamily="34" charset="0"/>
              </a:rPr>
              <a:t>poduze</a:t>
            </a:r>
            <a:r>
              <a:rPr lang="hr-HR" altLang="sr-Latn-RS" sz="1600">
                <a:latin typeface="Segoe UI" pitchFamily="34" charset="0"/>
                <a:cs typeface="Segoe UI" pitchFamily="34" charset="0"/>
              </a:rPr>
              <a:t>ć</a:t>
            </a:r>
            <a:r>
              <a:rPr lang="hr-BA" altLang="sr-Latn-RS" sz="1600">
                <a:latin typeface="Segoe UI" pitchFamily="34" charset="0"/>
                <a:cs typeface="Segoe UI" pitchFamily="34" charset="0"/>
              </a:rPr>
              <a:t>a</a:t>
            </a:r>
            <a:r>
              <a:rPr lang="hr-HR" altLang="sr-Latn-RS" sz="1600">
                <a:latin typeface="Segoe UI" pitchFamily="34" charset="0"/>
                <a:cs typeface="Segoe UI" pitchFamily="34" charset="0"/>
              </a:rPr>
              <a:t>.</a:t>
            </a:r>
          </a:p>
          <a:p>
            <a:r>
              <a:rPr lang="hr-HR" altLang="sr-Latn-RS" sz="1600" b="1">
                <a:latin typeface="Segoe UI" pitchFamily="34" charset="0"/>
                <a:cs typeface="Segoe UI" pitchFamily="34" charset="0"/>
              </a:rPr>
              <a:t> </a:t>
            </a:r>
            <a:endParaRPr lang="hr-HR" altLang="sr-Latn-RS" sz="1600">
              <a:latin typeface="Segoe UI" pitchFamily="34" charset="0"/>
              <a:cs typeface="Segoe U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6D14CDDD-4B7D-4AC8-8ABF-C85D427D494D}" type="slidenum">
              <a:rPr lang="en-US" altLang="sr-Latn-RS" smtClean="0">
                <a:latin typeface="Segoe UI" pitchFamily="34" charset="0"/>
                <a:cs typeface="Segoe UI" pitchFamily="34" charset="0"/>
              </a:rPr>
              <a:pPr eaLnBrk="1" fontAlgn="base" hangingPunct="1">
                <a:spcBef>
                  <a:spcPct val="0"/>
                </a:spcBef>
                <a:spcAft>
                  <a:spcPct val="0"/>
                </a:spcAft>
              </a:pPr>
              <a:t>26</a:t>
            </a:fld>
            <a:endParaRPr lang="en-US" altLang="sr-Latn-RS" smtClean="0">
              <a:latin typeface="Segoe UI" pitchFamily="34" charset="0"/>
              <a:cs typeface="Segoe UI" pitchFamily="34" charset="0"/>
            </a:endParaRPr>
          </a:p>
        </p:txBody>
      </p:sp>
      <p:sp>
        <p:nvSpPr>
          <p:cNvPr id="29699"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PITANJA:</a:t>
            </a:r>
          </a:p>
          <a:p>
            <a:pPr eaLnBrk="1" hangingPunct="1"/>
            <a:endParaRPr lang="hr-HR" altLang="sr-Latn-RS" sz="2400">
              <a:latin typeface="Century Gothic" pitchFamily="34" charset="0"/>
            </a:endParaRPr>
          </a:p>
        </p:txBody>
      </p:sp>
      <p:sp>
        <p:nvSpPr>
          <p:cNvPr id="29700" name="Rectangle 1"/>
          <p:cNvSpPr>
            <a:spLocks noChangeArrowheads="1"/>
          </p:cNvSpPr>
          <p:nvPr/>
        </p:nvSpPr>
        <p:spPr bwMode="auto">
          <a:xfrm>
            <a:off x="395288" y="2087563"/>
            <a:ext cx="75612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hr-HR" altLang="sr-Latn-RS" sz="1600" b="1">
                <a:latin typeface="Segoe UI" pitchFamily="34" charset="0"/>
                <a:cs typeface="Segoe UI" pitchFamily="34" charset="0"/>
              </a:rPr>
              <a:t>6. Kako se organiziraju sekundarna tržišta?</a:t>
            </a:r>
            <a:endParaRPr lang="hr-HR" altLang="sr-Latn-RS" sz="1600">
              <a:latin typeface="Segoe UI" pitchFamily="34" charset="0"/>
              <a:cs typeface="Segoe UI" pitchFamily="34" charset="0"/>
            </a:endParaRPr>
          </a:p>
          <a:p>
            <a:r>
              <a:rPr lang="hr-HR" altLang="sr-Latn-RS" sz="2000">
                <a:solidFill>
                  <a:srgbClr val="000000"/>
                </a:solidFill>
                <a:latin typeface="Century Gothic" pitchFamily="34" charset="0"/>
              </a:rPr>
              <a:t>•</a:t>
            </a:r>
            <a:r>
              <a:rPr lang="hr-HR" altLang="sr-Latn-RS" sz="1600">
                <a:solidFill>
                  <a:srgbClr val="000000"/>
                </a:solidFill>
                <a:latin typeface="Century Gothic" pitchFamily="34" charset="0"/>
              </a:rPr>
              <a:t> </a:t>
            </a:r>
            <a:r>
              <a:rPr lang="nl-NL" altLang="sr-Latn-RS" sz="1600">
                <a:latin typeface="Segoe UI" pitchFamily="34" charset="0"/>
                <a:cs typeface="Segoe UI" pitchFamily="34" charset="0"/>
              </a:rPr>
              <a:t>Sekundarna tr</a:t>
            </a:r>
            <a:r>
              <a:rPr lang="hr-HR" altLang="sr-Latn-RS" sz="1600">
                <a:latin typeface="Segoe UI" pitchFamily="34" charset="0"/>
                <a:cs typeface="Segoe UI" pitchFamily="34" charset="0"/>
              </a:rPr>
              <a:t>ž</a:t>
            </a:r>
            <a:r>
              <a:rPr lang="nl-NL" altLang="sr-Latn-RS" sz="1600">
                <a:latin typeface="Segoe UI" pitchFamily="34" charset="0"/>
                <a:cs typeface="Segoe UI" pitchFamily="34" charset="0"/>
              </a:rPr>
              <a:t>i</a:t>
            </a:r>
            <a:r>
              <a:rPr lang="hr-HR" altLang="sr-Latn-RS" sz="1600">
                <a:latin typeface="Segoe UI" pitchFamily="34" charset="0"/>
                <a:cs typeface="Segoe UI" pitchFamily="34" charset="0"/>
              </a:rPr>
              <a:t>š</a:t>
            </a:r>
            <a:r>
              <a:rPr lang="nl-NL" altLang="sr-Latn-RS" sz="1600">
                <a:latin typeface="Segoe UI" pitchFamily="34" charset="0"/>
                <a:cs typeface="Segoe UI" pitchFamily="34" charset="0"/>
              </a:rPr>
              <a:t>ta se mogu organizirati na dva na</a:t>
            </a:r>
            <a:r>
              <a:rPr lang="hr-HR" altLang="sr-Latn-RS" sz="1600">
                <a:latin typeface="Segoe UI" pitchFamily="34" charset="0"/>
                <a:cs typeface="Segoe UI" pitchFamily="34" charset="0"/>
              </a:rPr>
              <a:t>č</a:t>
            </a:r>
            <a:r>
              <a:rPr lang="nl-NL" altLang="sr-Latn-RS" sz="1600">
                <a:latin typeface="Segoe UI" pitchFamily="34" charset="0"/>
                <a:cs typeface="Segoe UI" pitchFamily="34" charset="0"/>
              </a:rPr>
              <a:t>ina</a:t>
            </a:r>
            <a:r>
              <a:rPr lang="hr-HR" altLang="sr-Latn-RS" sz="1600">
                <a:latin typeface="Segoe UI" pitchFamily="34" charset="0"/>
                <a:cs typeface="Segoe UI" pitchFamily="34" charset="0"/>
              </a:rPr>
              <a:t>. </a:t>
            </a:r>
            <a:r>
              <a:rPr lang="nl-NL" altLang="sr-Latn-RS" sz="1600">
                <a:latin typeface="Segoe UI" pitchFamily="34" charset="0"/>
                <a:cs typeface="Segoe UI" pitchFamily="34" charset="0"/>
              </a:rPr>
              <a:t>Jedan je organizirati burze</a:t>
            </a:r>
            <a:r>
              <a:rPr lang="hr-HR" altLang="sr-Latn-RS" sz="1600">
                <a:latin typeface="Segoe UI" pitchFamily="34" charset="0"/>
                <a:cs typeface="Segoe UI" pitchFamily="34" charset="0"/>
              </a:rPr>
              <a:t>, </a:t>
            </a:r>
            <a:r>
              <a:rPr lang="nl-NL" altLang="sr-Latn-RS" sz="1600">
                <a:latin typeface="Segoe UI" pitchFamily="34" charset="0"/>
                <a:cs typeface="Segoe UI" pitchFamily="34" charset="0"/>
              </a:rPr>
              <a:t>gdje se kupci i prodavatelji vrijednosnica</a:t>
            </a:r>
            <a:r>
              <a:rPr lang="hr-HR" altLang="sr-Latn-RS" sz="1600">
                <a:latin typeface="Segoe UI" pitchFamily="34" charset="0"/>
                <a:cs typeface="Segoe UI" pitchFamily="34" charset="0"/>
              </a:rPr>
              <a:t> (</a:t>
            </a:r>
            <a:r>
              <a:rPr lang="nl-NL" altLang="sr-Latn-RS" sz="1600">
                <a:latin typeface="Segoe UI" pitchFamily="34" charset="0"/>
                <a:cs typeface="Segoe UI" pitchFamily="34" charset="0"/>
              </a:rPr>
              <a:t>ili njihovi zastupnici</a:t>
            </a:r>
            <a:r>
              <a:rPr lang="hr-HR" altLang="sr-Latn-RS" sz="1600">
                <a:latin typeface="Segoe UI" pitchFamily="34" charset="0"/>
                <a:cs typeface="Segoe UI" pitchFamily="34" charset="0"/>
              </a:rPr>
              <a:t>, </a:t>
            </a:r>
            <a:r>
              <a:rPr lang="nl-NL" altLang="sr-Latn-RS" sz="1600">
                <a:latin typeface="Segoe UI" pitchFamily="34" charset="0"/>
                <a:cs typeface="Segoe UI" pitchFamily="34" charset="0"/>
              </a:rPr>
              <a:t>ili brokeri</a:t>
            </a:r>
            <a:r>
              <a:rPr lang="hr-HR" altLang="sr-Latn-RS" sz="1600">
                <a:latin typeface="Segoe UI" pitchFamily="34" charset="0"/>
                <a:cs typeface="Segoe UI" pitchFamily="34" charset="0"/>
              </a:rPr>
              <a:t>) </a:t>
            </a:r>
            <a:r>
              <a:rPr lang="nl-NL" altLang="sr-Latn-RS" sz="1600">
                <a:latin typeface="Segoe UI" pitchFamily="34" charset="0"/>
                <a:cs typeface="Segoe UI" pitchFamily="34" charset="0"/>
              </a:rPr>
              <a:t>susre</a:t>
            </a:r>
            <a:r>
              <a:rPr lang="hr-HR" altLang="sr-Latn-RS" sz="1600">
                <a:latin typeface="Segoe UI" pitchFamily="34" charset="0"/>
                <a:cs typeface="Segoe UI" pitchFamily="34" charset="0"/>
              </a:rPr>
              <a:t>ć</a:t>
            </a:r>
            <a:r>
              <a:rPr lang="nl-NL" altLang="sr-Latn-RS" sz="1600">
                <a:latin typeface="Segoe UI" pitchFamily="34" charset="0"/>
                <a:cs typeface="Segoe UI" pitchFamily="34" charset="0"/>
              </a:rPr>
              <a:t>u na jednom</a:t>
            </a:r>
            <a:r>
              <a:rPr lang="hr-HR" altLang="sr-Latn-RS" sz="1600">
                <a:latin typeface="Segoe UI" pitchFamily="34" charset="0"/>
                <a:cs typeface="Segoe UI" pitchFamily="34" charset="0"/>
              </a:rPr>
              <a:t>, </a:t>
            </a:r>
            <a:r>
              <a:rPr lang="nl-NL" altLang="sr-Latn-RS" sz="1600">
                <a:latin typeface="Segoe UI" pitchFamily="34" charset="0"/>
                <a:cs typeface="Segoe UI" pitchFamily="34" charset="0"/>
              </a:rPr>
              <a:t>sredi</a:t>
            </a:r>
            <a:r>
              <a:rPr lang="hr-HR" altLang="sr-Latn-RS" sz="1600">
                <a:latin typeface="Segoe UI" pitchFamily="34" charset="0"/>
                <a:cs typeface="Segoe UI" pitchFamily="34" charset="0"/>
              </a:rPr>
              <a:t>š</a:t>
            </a:r>
            <a:r>
              <a:rPr lang="nl-NL" altLang="sr-Latn-RS" sz="1600">
                <a:latin typeface="Segoe UI" pitchFamily="34" charset="0"/>
                <a:cs typeface="Segoe UI" pitchFamily="34" charset="0"/>
              </a:rPr>
              <a:t>njem mjestu</a:t>
            </a:r>
            <a:r>
              <a:rPr lang="hr-HR" altLang="sr-Latn-RS" sz="1600">
                <a:latin typeface="Segoe UI" pitchFamily="34" charset="0"/>
                <a:cs typeface="Segoe UI" pitchFamily="34" charset="0"/>
              </a:rPr>
              <a:t>, </a:t>
            </a:r>
            <a:r>
              <a:rPr lang="nl-NL" altLang="sr-Latn-RS" sz="1600">
                <a:latin typeface="Segoe UI" pitchFamily="34" charset="0"/>
                <a:cs typeface="Segoe UI" pitchFamily="34" charset="0"/>
              </a:rPr>
              <a:t>radi obavljanja trgovine</a:t>
            </a:r>
            <a:r>
              <a:rPr lang="hr-HR" altLang="sr-Latn-RS" sz="1600">
                <a:latin typeface="Segoe UI" pitchFamily="34" charset="0"/>
                <a:cs typeface="Segoe UI" pitchFamily="34" charset="0"/>
              </a:rPr>
              <a:t>. </a:t>
            </a:r>
            <a:r>
              <a:rPr lang="nl-NL" altLang="sr-Latn-RS" sz="1600">
                <a:latin typeface="Segoe UI" pitchFamily="34" charset="0"/>
                <a:cs typeface="Segoe UI" pitchFamily="34" charset="0"/>
              </a:rPr>
              <a:t>Drugi na</a:t>
            </a:r>
            <a:r>
              <a:rPr lang="hr-HR" altLang="sr-Latn-RS" sz="1600">
                <a:latin typeface="Segoe UI" pitchFamily="34" charset="0"/>
                <a:cs typeface="Segoe UI" pitchFamily="34" charset="0"/>
              </a:rPr>
              <a:t>č</a:t>
            </a:r>
            <a:r>
              <a:rPr lang="nl-NL" altLang="sr-Latn-RS" sz="1600">
                <a:latin typeface="Segoe UI" pitchFamily="34" charset="0"/>
                <a:cs typeface="Segoe UI" pitchFamily="34" charset="0"/>
              </a:rPr>
              <a:t>in organizacije sekundarnog tr</a:t>
            </a:r>
            <a:r>
              <a:rPr lang="hr-HR" altLang="sr-Latn-RS" sz="1600">
                <a:latin typeface="Segoe UI" pitchFamily="34" charset="0"/>
                <a:cs typeface="Segoe UI" pitchFamily="34" charset="0"/>
              </a:rPr>
              <a:t>ž</a:t>
            </a:r>
            <a:r>
              <a:rPr lang="nl-NL" altLang="sr-Latn-RS" sz="1600">
                <a:latin typeface="Segoe UI" pitchFamily="34" charset="0"/>
                <a:cs typeface="Segoe UI" pitchFamily="34" charset="0"/>
              </a:rPr>
              <a:t>i</a:t>
            </a:r>
            <a:r>
              <a:rPr lang="hr-HR" altLang="sr-Latn-RS" sz="1600">
                <a:latin typeface="Segoe UI" pitchFamily="34" charset="0"/>
                <a:cs typeface="Segoe UI" pitchFamily="34" charset="0"/>
              </a:rPr>
              <a:t>š</a:t>
            </a:r>
            <a:r>
              <a:rPr lang="nl-NL" altLang="sr-Latn-RS" sz="1600">
                <a:latin typeface="Segoe UI" pitchFamily="34" charset="0"/>
                <a:cs typeface="Segoe UI" pitchFamily="34" charset="0"/>
              </a:rPr>
              <a:t>ta je neure</a:t>
            </a:r>
            <a:r>
              <a:rPr lang="hr-HR" altLang="sr-Latn-RS" sz="1600">
                <a:latin typeface="Segoe UI" pitchFamily="34" charset="0"/>
                <a:cs typeface="Segoe UI" pitchFamily="34" charset="0"/>
              </a:rPr>
              <a:t>đ</a:t>
            </a:r>
            <a:r>
              <a:rPr lang="nl-NL" altLang="sr-Latn-RS" sz="1600">
                <a:latin typeface="Segoe UI" pitchFamily="34" charset="0"/>
                <a:cs typeface="Segoe UI" pitchFamily="34" charset="0"/>
              </a:rPr>
              <a:t>eno ili izvan burzovno OTC tr</a:t>
            </a:r>
            <a:r>
              <a:rPr lang="hr-HR" altLang="sr-Latn-RS" sz="1600">
                <a:latin typeface="Segoe UI" pitchFamily="34" charset="0"/>
                <a:cs typeface="Segoe UI" pitchFamily="34" charset="0"/>
              </a:rPr>
              <a:t>ž</a:t>
            </a:r>
            <a:r>
              <a:rPr lang="nl-NL" altLang="sr-Latn-RS" sz="1600">
                <a:latin typeface="Segoe UI" pitchFamily="34" charset="0"/>
                <a:cs typeface="Segoe UI" pitchFamily="34" charset="0"/>
              </a:rPr>
              <a:t>i</a:t>
            </a:r>
            <a:r>
              <a:rPr lang="hr-HR" altLang="sr-Latn-RS" sz="1600">
                <a:latin typeface="Segoe UI" pitchFamily="34" charset="0"/>
                <a:cs typeface="Segoe UI" pitchFamily="34" charset="0"/>
              </a:rPr>
              <a:t>š</a:t>
            </a:r>
            <a:r>
              <a:rPr lang="nl-NL" altLang="sr-Latn-RS" sz="1600">
                <a:latin typeface="Segoe UI" pitchFamily="34" charset="0"/>
                <a:cs typeface="Segoe UI" pitchFamily="34" charset="0"/>
              </a:rPr>
              <a:t>te na kojem dileri koji su smje</a:t>
            </a:r>
            <a:r>
              <a:rPr lang="hr-HR" altLang="sr-Latn-RS" sz="1600">
                <a:latin typeface="Segoe UI" pitchFamily="34" charset="0"/>
                <a:cs typeface="Segoe UI" pitchFamily="34" charset="0"/>
              </a:rPr>
              <a:t>š</a:t>
            </a:r>
            <a:r>
              <a:rPr lang="nl-NL" altLang="sr-Latn-RS" sz="1600">
                <a:latin typeface="Segoe UI" pitchFamily="34" charset="0"/>
                <a:cs typeface="Segoe UI" pitchFamily="34" charset="0"/>
              </a:rPr>
              <a:t>teni na razli</a:t>
            </a:r>
            <a:r>
              <a:rPr lang="hr-HR" altLang="sr-Latn-RS" sz="1600">
                <a:latin typeface="Segoe UI" pitchFamily="34" charset="0"/>
                <a:cs typeface="Segoe UI" pitchFamily="34" charset="0"/>
              </a:rPr>
              <a:t>č</a:t>
            </a:r>
            <a:r>
              <a:rPr lang="nl-NL" altLang="sr-Latn-RS" sz="1600">
                <a:latin typeface="Segoe UI" pitchFamily="34" charset="0"/>
                <a:cs typeface="Segoe UI" pitchFamily="34" charset="0"/>
              </a:rPr>
              <a:t>itim lokacijama</a:t>
            </a:r>
            <a:r>
              <a:rPr lang="hr-HR" altLang="sr-Latn-RS" sz="1600">
                <a:latin typeface="Segoe UI" pitchFamily="34" charset="0"/>
                <a:cs typeface="Segoe UI" pitchFamily="34" charset="0"/>
              </a:rPr>
              <a:t>, </a:t>
            </a:r>
            <a:r>
              <a:rPr lang="nl-NL" altLang="sr-Latn-RS" sz="1600">
                <a:latin typeface="Segoe UI" pitchFamily="34" charset="0"/>
                <a:cs typeface="Segoe UI" pitchFamily="34" charset="0"/>
              </a:rPr>
              <a:t>dr</a:t>
            </a:r>
            <a:r>
              <a:rPr lang="hr-HR" altLang="sr-Latn-RS" sz="1600">
                <a:latin typeface="Segoe UI" pitchFamily="34" charset="0"/>
                <a:cs typeface="Segoe UI" pitchFamily="34" charset="0"/>
              </a:rPr>
              <a:t>ž</a:t>
            </a:r>
            <a:r>
              <a:rPr lang="nl-NL" altLang="sr-Latn-RS" sz="1600">
                <a:latin typeface="Segoe UI" pitchFamily="34" charset="0"/>
                <a:cs typeface="Segoe UI" pitchFamily="34" charset="0"/>
              </a:rPr>
              <a:t>e zalihu vrijednosnih papira</a:t>
            </a:r>
            <a:r>
              <a:rPr lang="hr-HR" altLang="sr-Latn-RS" sz="1600">
                <a:latin typeface="Segoe UI" pitchFamily="34" charset="0"/>
                <a:cs typeface="Segoe UI" pitchFamily="34" charset="0"/>
              </a:rPr>
              <a:t>. </a:t>
            </a:r>
            <a:r>
              <a:rPr lang="hr-BA" altLang="sr-Latn-RS" sz="1600">
                <a:latin typeface="Segoe UI" pitchFamily="34" charset="0"/>
                <a:cs typeface="Segoe UI" pitchFamily="34" charset="0"/>
              </a:rPr>
              <a:t>Spremni su ih kupovati i prodavati bilo kome tko želi prihvatiti njihove cijene. Računala dilera na takvom se tržištu nalaze u stalnoj vezi, što im omogućava poznavanje cijena kod svih drugih dilera pa OTC tržište može biti veoma konkurentno i ne mora se bitno razlikovati od tržišta sa organiziranom burzom.</a:t>
            </a:r>
            <a:endParaRPr lang="hr-HR" altLang="sr-Latn-RS" sz="1600">
              <a:latin typeface="Segoe UI" pitchFamily="34" charset="0"/>
              <a:cs typeface="Segoe UI" pitchFamily="34" charset="0"/>
            </a:endParaRPr>
          </a:p>
          <a:p>
            <a:r>
              <a:rPr lang="hr-BA" altLang="sr-Latn-RS" sz="1600">
                <a:latin typeface="Segoe UI" pitchFamily="34" charset="0"/>
                <a:cs typeface="Segoe UI" pitchFamily="34" charset="0"/>
              </a:rPr>
              <a:t> </a:t>
            </a:r>
            <a:endParaRPr lang="hr-HR" altLang="sr-Latn-RS" sz="1600">
              <a:latin typeface="Segoe UI" pitchFamily="34" charset="0"/>
              <a:cs typeface="Segoe U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9C197D33-D9DA-4F99-8D6A-EDC7F5449939}" type="slidenum">
              <a:rPr lang="en-US" altLang="sr-Latn-RS" smtClean="0">
                <a:latin typeface="Segoe UI" pitchFamily="34" charset="0"/>
                <a:cs typeface="Segoe UI" pitchFamily="34" charset="0"/>
              </a:rPr>
              <a:pPr eaLnBrk="1" fontAlgn="base" hangingPunct="1">
                <a:spcBef>
                  <a:spcPct val="0"/>
                </a:spcBef>
                <a:spcAft>
                  <a:spcPct val="0"/>
                </a:spcAft>
              </a:pPr>
              <a:t>27</a:t>
            </a:fld>
            <a:endParaRPr lang="en-US" altLang="sr-Latn-RS" smtClean="0">
              <a:latin typeface="Segoe UI" pitchFamily="34" charset="0"/>
              <a:cs typeface="Segoe UI" pitchFamily="34" charset="0"/>
            </a:endParaRPr>
          </a:p>
        </p:txBody>
      </p:sp>
      <p:sp>
        <p:nvSpPr>
          <p:cNvPr id="30723"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PITANJA:</a:t>
            </a:r>
          </a:p>
          <a:p>
            <a:pPr eaLnBrk="1" hangingPunct="1"/>
            <a:endParaRPr lang="hr-HR" altLang="sr-Latn-RS" sz="2400">
              <a:latin typeface="Century Gothic" pitchFamily="34" charset="0"/>
            </a:endParaRPr>
          </a:p>
        </p:txBody>
      </p:sp>
      <p:sp>
        <p:nvSpPr>
          <p:cNvPr id="30724" name="Rectangle 1"/>
          <p:cNvSpPr>
            <a:spLocks noChangeArrowheads="1"/>
          </p:cNvSpPr>
          <p:nvPr/>
        </p:nvSpPr>
        <p:spPr bwMode="auto">
          <a:xfrm>
            <a:off x="395288" y="2087563"/>
            <a:ext cx="75612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hr-HR" altLang="sr-Latn-RS" sz="1600" b="1">
                <a:latin typeface="Segoe UI" pitchFamily="34" charset="0"/>
                <a:cs typeface="Segoe UI" pitchFamily="34" charset="0"/>
              </a:rPr>
              <a:t>7. Kako se tržišta dijele prema predmetu trgovine?</a:t>
            </a:r>
            <a:endParaRPr lang="hr-HR" altLang="sr-Latn-RS" sz="1600">
              <a:latin typeface="Segoe UI" pitchFamily="34" charset="0"/>
              <a:cs typeface="Segoe UI" pitchFamily="34" charset="0"/>
            </a:endParaRPr>
          </a:p>
          <a:p>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Prvo tržište: sekundarno burzovno tržište – trgovina dionicama koje kotiraju na burzi</a:t>
            </a:r>
          </a:p>
          <a:p>
            <a:r>
              <a:rPr lang="hr-HR" altLang="sr-Latn-RS" sz="1600">
                <a:latin typeface="Segoe UI" pitchFamily="34" charset="0"/>
                <a:cs typeface="Segoe UI" pitchFamily="34" charset="0"/>
              </a:rPr>
              <a:t> </a:t>
            </a:r>
          </a:p>
          <a:p>
            <a:r>
              <a:rPr lang="hr-HR" altLang="sr-Latn-RS" sz="1600">
                <a:latin typeface="Segoe UI" pitchFamily="34" charset="0"/>
                <a:cs typeface="Segoe UI" pitchFamily="34" charset="0"/>
              </a:rPr>
              <a:t>Drugo tržište: sekundarno OTC tržište – trgovanje dionicama koje kotiraju na OTC tržištu</a:t>
            </a:r>
          </a:p>
          <a:p>
            <a:r>
              <a:rPr lang="hr-HR" altLang="sr-Latn-RS" sz="1600">
                <a:latin typeface="Segoe UI" pitchFamily="34" charset="0"/>
                <a:cs typeface="Segoe UI" pitchFamily="34" charset="0"/>
              </a:rPr>
              <a:t> </a:t>
            </a:r>
          </a:p>
          <a:p>
            <a:r>
              <a:rPr lang="hr-HR" altLang="sr-Latn-RS" sz="1600">
                <a:latin typeface="Segoe UI" pitchFamily="34" charset="0"/>
                <a:cs typeface="Segoe UI" pitchFamily="34" charset="0"/>
              </a:rPr>
              <a:t>Treće tržište: sekundarno OTC tržište za dionice koje kotiraju na burzi</a:t>
            </a:r>
          </a:p>
          <a:p>
            <a:r>
              <a:rPr lang="hr-HR" altLang="sr-Latn-RS" sz="1600">
                <a:latin typeface="Segoe UI" pitchFamily="34" charset="0"/>
                <a:cs typeface="Segoe UI" pitchFamily="34" charset="0"/>
              </a:rPr>
              <a:t> </a:t>
            </a:r>
          </a:p>
          <a:p>
            <a:r>
              <a:rPr lang="hr-HR" altLang="sr-Latn-RS" sz="1600">
                <a:latin typeface="Segoe UI" pitchFamily="34" charset="0"/>
                <a:cs typeface="Segoe UI" pitchFamily="34" charset="0"/>
              </a:rPr>
              <a:t>Četvrto tržište: elektronski trgovinski sustavi za  blok trgovine dionicama koje kotiraju na vodećoj burzi</a:t>
            </a:r>
          </a:p>
          <a:p>
            <a:pPr eaLnBrk="1" hangingPunct="1"/>
            <a:endParaRPr lang="hr-HR" altLang="sr-Latn-RS" sz="1600">
              <a:latin typeface="Segoe UI" pitchFamily="34" charset="0"/>
              <a:cs typeface="Segoe U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04611EC-6E28-475C-B062-C6AF7E2E0834}" type="slidenum">
              <a:rPr lang="en-US" altLang="sr-Latn-RS" smtClean="0">
                <a:latin typeface="Segoe UI" pitchFamily="34" charset="0"/>
                <a:cs typeface="Segoe UI" pitchFamily="34" charset="0"/>
              </a:rPr>
              <a:pPr eaLnBrk="1" fontAlgn="base" hangingPunct="1">
                <a:spcBef>
                  <a:spcPct val="0"/>
                </a:spcBef>
                <a:spcAft>
                  <a:spcPct val="0"/>
                </a:spcAft>
              </a:pPr>
              <a:t>28</a:t>
            </a:fld>
            <a:endParaRPr lang="en-US" altLang="sr-Latn-RS" smtClean="0">
              <a:latin typeface="Segoe UI" pitchFamily="34" charset="0"/>
              <a:cs typeface="Segoe UI" pitchFamily="34" charset="0"/>
            </a:endParaRPr>
          </a:p>
        </p:txBody>
      </p:sp>
      <p:sp>
        <p:nvSpPr>
          <p:cNvPr id="31747"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PITANJA:</a:t>
            </a:r>
          </a:p>
          <a:p>
            <a:pPr eaLnBrk="1" hangingPunct="1"/>
            <a:endParaRPr lang="hr-HR" altLang="sr-Latn-RS" sz="2400">
              <a:latin typeface="Century Gothic" pitchFamily="34" charset="0"/>
            </a:endParaRPr>
          </a:p>
        </p:txBody>
      </p:sp>
      <p:sp>
        <p:nvSpPr>
          <p:cNvPr id="31748" name="Rectangle 1"/>
          <p:cNvSpPr>
            <a:spLocks noChangeArrowheads="1"/>
          </p:cNvSpPr>
          <p:nvPr/>
        </p:nvSpPr>
        <p:spPr bwMode="auto">
          <a:xfrm>
            <a:off x="395288" y="1195388"/>
            <a:ext cx="75612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hr-HR" altLang="sr-Latn-RS" sz="1600" b="1">
                <a:latin typeface="Segoe UI" pitchFamily="34" charset="0"/>
                <a:cs typeface="Segoe UI" pitchFamily="34" charset="0"/>
              </a:rPr>
              <a:t>8. Što je deregulacija i koje su joj posljedice?</a:t>
            </a:r>
          </a:p>
          <a:p>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Deregulacija je čin ili proces uklanjanja ili smanjenja državnih propisa. To je dakle suprotno od regulacije koja se odnosi na proces reguliranja određenih aktivnosti od strane vlade. Banke se šire na područja izvan granica i povećava im se konkurentnost. </a:t>
            </a:r>
          </a:p>
          <a:p>
            <a:r>
              <a:rPr lang="hr-HR" altLang="sr-Latn-RS" sz="1600">
                <a:latin typeface="Segoe UI" pitchFamily="34" charset="0"/>
                <a:cs typeface="Segoe UI" pitchFamily="34" charset="0"/>
              </a:rPr>
              <a:t>Posljedice su: </a:t>
            </a:r>
          </a:p>
          <a:p>
            <a:r>
              <a:rPr lang="hr-HR" altLang="sr-Latn-RS" sz="1600">
                <a:latin typeface="Segoe UI" pitchFamily="34" charset="0"/>
                <a:cs typeface="Segoe UI" pitchFamily="34" charset="0"/>
              </a:rPr>
              <a:t>• stvaranje novih proizvoda koji uključuju inovacije obveznicama:</a:t>
            </a:r>
            <a:br>
              <a:rPr lang="hr-HR" altLang="sr-Latn-RS" sz="1600">
                <a:latin typeface="Segoe UI" pitchFamily="34" charset="0"/>
                <a:cs typeface="Segoe UI" pitchFamily="34" charset="0"/>
              </a:rPr>
            </a:br>
            <a:r>
              <a:rPr lang="hr-HR" altLang="sr-Latn-RS" sz="1600">
                <a:latin typeface="Segoe UI" pitchFamily="34" charset="0"/>
                <a:cs typeface="Segoe UI" pitchFamily="34" charset="0"/>
              </a:rPr>
              <a:t>• obveznice s velikim diskontom</a:t>
            </a:r>
          </a:p>
          <a:p>
            <a:r>
              <a:rPr lang="hr-HR" altLang="sr-Latn-RS" sz="1600">
                <a:latin typeface="Segoe UI" pitchFamily="34" charset="0"/>
                <a:cs typeface="Segoe UI" pitchFamily="34" charset="0"/>
              </a:rPr>
              <a:t>• obveznice bez kupona</a:t>
            </a:r>
          </a:p>
          <a:p>
            <a:r>
              <a:rPr lang="hr-HR" altLang="sr-Latn-RS" sz="1600">
                <a:latin typeface="Segoe UI" pitchFamily="34" charset="0"/>
                <a:cs typeface="Segoe UI" pitchFamily="34" charset="0"/>
              </a:rPr>
              <a:t>• obveznice s odvojenom prodajom glavnice i kupona</a:t>
            </a:r>
          </a:p>
          <a:p>
            <a:r>
              <a:rPr lang="hr-HR" altLang="sr-Latn-RS" sz="1600">
                <a:latin typeface="Segoe UI" pitchFamily="34" charset="0"/>
                <a:cs typeface="Segoe UI" pitchFamily="34" charset="0"/>
              </a:rPr>
              <a:t>• kreditne vrijednosti pojačane kreditom</a:t>
            </a:r>
          </a:p>
          <a:p>
            <a:r>
              <a:rPr lang="hr-HR" altLang="sr-Latn-RS" sz="1600">
                <a:latin typeface="Segoe UI" pitchFamily="34" charset="0"/>
                <a:cs typeface="Segoe UI" pitchFamily="34" charset="0"/>
              </a:rPr>
              <a:t>• vrijednosnice pokrivene potraživanjima (…)</a:t>
            </a:r>
          </a:p>
          <a:p>
            <a:r>
              <a:rPr lang="hr-HR" altLang="sr-Latn-RS" sz="1600">
                <a:latin typeface="Segoe UI" pitchFamily="34" charset="0"/>
                <a:cs typeface="Segoe UI" pitchFamily="34" charset="0"/>
              </a:rPr>
              <a:t> </a:t>
            </a:r>
          </a:p>
          <a:p>
            <a:r>
              <a:rPr lang="hr-HR" altLang="sr-Latn-RS" sz="1600" b="1">
                <a:latin typeface="Segoe UI" pitchFamily="34" charset="0"/>
                <a:cs typeface="Segoe UI" pitchFamily="34" charset="0"/>
              </a:rPr>
              <a:t>9. Što je institucionalizacija?</a:t>
            </a:r>
          </a:p>
          <a:p>
            <a:r>
              <a:rPr lang="hr-HR" altLang="sr-Latn-RS" sz="2000">
                <a:solidFill>
                  <a:srgbClr val="000000"/>
                </a:solidFill>
                <a:latin typeface="Century Gothic" pitchFamily="34" charset="0"/>
              </a:rPr>
              <a:t>• </a:t>
            </a:r>
            <a:r>
              <a:rPr lang="hr-HR" altLang="sr-Latn-RS" sz="1600">
                <a:latin typeface="Segoe UI" pitchFamily="34" charset="0"/>
                <a:cs typeface="Segoe UI" pitchFamily="34" charset="0"/>
              </a:rPr>
              <a:t>Institucionalizacija je dominacija institucionalnih investitora (mirovinski fond, investicijski fond, osiguravajuće kompanije i sl.) u posjedovanju i trgovini dionicama što dovodi do smanjenja razlika između direktnog i indirektnog plasiranja sredstava. </a:t>
            </a:r>
          </a:p>
          <a:p>
            <a:pPr eaLnBrk="1" hangingPunct="1"/>
            <a:endParaRPr lang="hr-HR" altLang="sr-Latn-RS" sz="1600">
              <a:latin typeface="Segoe UI" pitchFamily="34" charset="0"/>
              <a:cs typeface="Segoe U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CBF200AB-3FAE-434E-88BF-3B7617754170}" type="slidenum">
              <a:rPr lang="en-US" altLang="sr-Latn-RS" smtClean="0">
                <a:latin typeface="Segoe UI" pitchFamily="34" charset="0"/>
                <a:cs typeface="Segoe UI" pitchFamily="34" charset="0"/>
              </a:rPr>
              <a:pPr eaLnBrk="1" fontAlgn="base" hangingPunct="1">
                <a:spcBef>
                  <a:spcPct val="0"/>
                </a:spcBef>
                <a:spcAft>
                  <a:spcPct val="0"/>
                </a:spcAft>
              </a:pPr>
              <a:t>29</a:t>
            </a:fld>
            <a:endParaRPr lang="en-US" altLang="sr-Latn-RS" smtClean="0">
              <a:latin typeface="Segoe UI" pitchFamily="34" charset="0"/>
              <a:cs typeface="Segoe UI" pitchFamily="34" charset="0"/>
            </a:endParaRPr>
          </a:p>
        </p:txBody>
      </p:sp>
      <p:sp>
        <p:nvSpPr>
          <p:cNvPr id="32771" name="Rectangle 2"/>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PITANJA:</a:t>
            </a:r>
          </a:p>
          <a:p>
            <a:pPr eaLnBrk="1" hangingPunct="1"/>
            <a:endParaRPr lang="hr-HR" altLang="sr-Latn-RS" sz="2400">
              <a:latin typeface="Century Gothic" pitchFamily="34" charset="0"/>
            </a:endParaRPr>
          </a:p>
        </p:txBody>
      </p:sp>
      <p:sp>
        <p:nvSpPr>
          <p:cNvPr id="32772" name="Rectangle 1"/>
          <p:cNvSpPr>
            <a:spLocks noChangeArrowheads="1"/>
          </p:cNvSpPr>
          <p:nvPr/>
        </p:nvSpPr>
        <p:spPr bwMode="auto">
          <a:xfrm>
            <a:off x="395288" y="1811338"/>
            <a:ext cx="7561262"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hr-HR" altLang="sr-Latn-RS" sz="1600" b="1">
                <a:latin typeface="Segoe UI" pitchFamily="34" charset="0"/>
                <a:cs typeface="Segoe UI" pitchFamily="34" charset="0"/>
              </a:rPr>
              <a:t>10. Financijski sustavi? </a:t>
            </a:r>
          </a:p>
          <a:p>
            <a:r>
              <a:rPr lang="hr-HR" altLang="sr-Latn-RS" sz="2000">
                <a:solidFill>
                  <a:srgbClr val="000000"/>
                </a:solidFill>
                <a:latin typeface="Century Gothic" pitchFamily="34" charset="0"/>
              </a:rPr>
              <a:t>•</a:t>
            </a:r>
            <a:r>
              <a:rPr lang="hr-HR" altLang="sr-Latn-RS" sz="1600">
                <a:latin typeface="Segoe UI" pitchFamily="34" charset="0"/>
                <a:cs typeface="Segoe UI" pitchFamily="34" charset="0"/>
              </a:rPr>
              <a:t> financijski sustav orijentiran burzama (SAD, UK)</a:t>
            </a:r>
          </a:p>
          <a:p>
            <a:r>
              <a:rPr lang="hr-HR" altLang="sr-Latn-RS" sz="2000">
                <a:solidFill>
                  <a:srgbClr val="000000"/>
                </a:solidFill>
                <a:latin typeface="Century Gothic" pitchFamily="34" charset="0"/>
              </a:rPr>
              <a:t>•</a:t>
            </a:r>
            <a:r>
              <a:rPr lang="hr-HR" altLang="sr-Latn-RS" sz="1600">
                <a:latin typeface="Segoe UI" pitchFamily="34" charset="0"/>
                <a:cs typeface="Segoe UI" pitchFamily="34" charset="0"/>
              </a:rPr>
              <a:t> financijski sustav orijentiran bankama (Francuska, Japan, Njemačka)</a:t>
            </a:r>
          </a:p>
          <a:p>
            <a:r>
              <a:rPr lang="hr-HR" altLang="sr-Latn-RS" sz="1600">
                <a:latin typeface="Segoe UI" pitchFamily="34" charset="0"/>
                <a:cs typeface="Segoe UI" pitchFamily="34" charset="0"/>
              </a:rPr>
              <a:t>Zemlje s razvijenijim financijskim sustavom rastu brže od onih koji imaju slabiji kapacitet financijskog sustava te doživljavaju češće financijske krize koji se negativno odražavaju na njihovo gospodarstvo</a:t>
            </a:r>
          </a:p>
          <a:p>
            <a:r>
              <a:rPr lang="hr-HR" altLang="sr-Latn-RS" sz="1600">
                <a:latin typeface="Segoe UI" pitchFamily="34" charset="0"/>
                <a:cs typeface="Segoe UI" pitchFamily="34" charset="0"/>
              </a:rPr>
              <a:t>Financijska tržišta su centar financijskih sustava i utvrđuju obujam raspoloživih sredstava, mobiliziraju uštede, uspostavljaju cijene vrijednosnicama i sl.</a:t>
            </a:r>
          </a:p>
          <a:p>
            <a:r>
              <a:rPr lang="hr-HR" altLang="sr-Latn-RS" sz="1600">
                <a:latin typeface="Segoe UI" pitchFamily="34" charset="0"/>
                <a:cs typeface="Segoe UI" pitchFamily="34" charset="0"/>
              </a:rPr>
              <a:t>Financijski sustavi mogu se klasificirati prema nizu kategorija:</a:t>
            </a:r>
          </a:p>
          <a:p>
            <a:r>
              <a:rPr lang="hr-HR" altLang="sr-Latn-RS" sz="1600">
                <a:latin typeface="Segoe UI" pitchFamily="34" charset="0"/>
                <a:cs typeface="Segoe UI" pitchFamily="34" charset="0"/>
              </a:rPr>
              <a:t>Prema formalnoj strukturi</a:t>
            </a:r>
          </a:p>
          <a:p>
            <a:r>
              <a:rPr lang="hr-HR" altLang="sr-Latn-RS" sz="1600">
                <a:latin typeface="Segoe UI" pitchFamily="34" charset="0"/>
                <a:cs typeface="Segoe UI" pitchFamily="34" charset="0"/>
              </a:rPr>
              <a:t>Trgovini novim ili ranije izdanim instrumentima</a:t>
            </a:r>
          </a:p>
          <a:p>
            <a:r>
              <a:rPr lang="hr-HR" altLang="sr-Latn-RS" sz="1600">
                <a:latin typeface="Segoe UI" pitchFamily="34" charset="0"/>
                <a:cs typeface="Segoe UI" pitchFamily="34" charset="0"/>
              </a:rPr>
              <a:t>Načinu prodaje instrumenata</a:t>
            </a:r>
          </a:p>
          <a:p>
            <a:r>
              <a:rPr lang="hr-HR" altLang="sr-Latn-RS" sz="1600">
                <a:latin typeface="Segoe UI" pitchFamily="34" charset="0"/>
                <a:cs typeface="Segoe UI" pitchFamily="34" charset="0"/>
              </a:rPr>
              <a:t>Metodi trgovanja (…)</a:t>
            </a:r>
          </a:p>
          <a:p>
            <a:pPr eaLnBrk="1" hangingPunct="1"/>
            <a:endParaRPr lang="hr-HR" altLang="sr-Latn-RS" sz="1600">
              <a:latin typeface="Segoe UI" pitchFamily="34" charset="0"/>
              <a:cs typeface="Segoe U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C6D7DDA9-497C-4365-BF4C-22BDD88D2EA7}" type="slidenum">
              <a:rPr lang="en-US" altLang="sr-Latn-RS" smtClean="0">
                <a:latin typeface="Segoe UI" pitchFamily="34" charset="0"/>
                <a:cs typeface="Segoe UI" pitchFamily="34" charset="0"/>
              </a:rPr>
              <a:pPr eaLnBrk="1" fontAlgn="base" hangingPunct="1">
                <a:spcBef>
                  <a:spcPct val="0"/>
                </a:spcBef>
                <a:spcAft>
                  <a:spcPct val="0"/>
                </a:spcAft>
              </a:pPr>
              <a:t>3</a:t>
            </a:fld>
            <a:endParaRPr lang="en-US" altLang="sr-Latn-RS" smtClean="0">
              <a:latin typeface="Segoe UI" pitchFamily="34" charset="0"/>
              <a:cs typeface="Segoe UI" pitchFamily="34" charset="0"/>
            </a:endParaRPr>
          </a:p>
        </p:txBody>
      </p:sp>
      <p:sp>
        <p:nvSpPr>
          <p:cNvPr id="6147" name="Rectangle 1"/>
          <p:cNvSpPr>
            <a:spLocks noChangeArrowheads="1"/>
          </p:cNvSpPr>
          <p:nvPr/>
        </p:nvSpPr>
        <p:spPr bwMode="auto">
          <a:xfrm>
            <a:off x="250825" y="2420938"/>
            <a:ext cx="25923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000">
                <a:latin typeface="Century Gothic" pitchFamily="34" charset="0"/>
              </a:rPr>
              <a:t>• </a:t>
            </a:r>
            <a:r>
              <a:rPr lang="hr-HR" altLang="sr-Latn-RS" sz="1600">
                <a:latin typeface="Segoe UI" pitchFamily="34" charset="0"/>
                <a:cs typeface="Segoe UI" pitchFamily="34" charset="0"/>
              </a:rPr>
              <a:t>Financijska tržišta</a:t>
            </a: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Financijski instrumenti</a:t>
            </a:r>
          </a:p>
          <a:p>
            <a:pPr eaLnBrk="1" hangingPunct="1"/>
            <a:r>
              <a:rPr lang="hr-HR" altLang="sr-Latn-RS" sz="2000">
                <a:latin typeface="Century Gothic" pitchFamily="34" charset="0"/>
              </a:rPr>
              <a:t>•</a:t>
            </a:r>
            <a:r>
              <a:rPr lang="hr-HR" altLang="sr-Latn-RS" sz="1600">
                <a:latin typeface="Segoe UI" pitchFamily="34" charset="0"/>
                <a:cs typeface="Segoe UI" pitchFamily="34" charset="0"/>
              </a:rPr>
              <a:t> Financijske institucije</a:t>
            </a: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
        <p:nvSpPr>
          <p:cNvPr id="6148" name="Rectangle 4"/>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1.1.TRI ELEMENTA FINANCIJSKOG SUSTAVA</a:t>
            </a:r>
          </a:p>
          <a:p>
            <a:pPr eaLnBrk="1" hangingPunct="1"/>
            <a:endParaRPr lang="hr-HR" altLang="sr-Latn-RS" sz="2400">
              <a:latin typeface="Century Gothic" pitchFamily="34" charset="0"/>
            </a:endParaRPr>
          </a:p>
        </p:txBody>
      </p:sp>
      <p:sp>
        <p:nvSpPr>
          <p:cNvPr id="2" name="Right Brace 1"/>
          <p:cNvSpPr/>
          <p:nvPr/>
        </p:nvSpPr>
        <p:spPr>
          <a:xfrm>
            <a:off x="2987675" y="2492375"/>
            <a:ext cx="576263" cy="100806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r-HR"/>
          </a:p>
        </p:txBody>
      </p:sp>
      <p:sp>
        <p:nvSpPr>
          <p:cNvPr id="6150" name="Rectangle 1"/>
          <p:cNvSpPr>
            <a:spLocks noChangeArrowheads="1"/>
          </p:cNvSpPr>
          <p:nvPr/>
        </p:nvSpPr>
        <p:spPr bwMode="auto">
          <a:xfrm>
            <a:off x="4392613" y="2205038"/>
            <a:ext cx="30591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r-HR" altLang="sr-Latn-RS" sz="1600">
                <a:latin typeface="Segoe UI" pitchFamily="34" charset="0"/>
                <a:cs typeface="Segoe UI" pitchFamily="34" charset="0"/>
              </a:rPr>
              <a:t>FINANCIJSKI SEKTOR</a:t>
            </a:r>
          </a:p>
          <a:p>
            <a:pPr algn="ctr" eaLnBrk="1" hangingPunct="1"/>
            <a:endParaRPr lang="hr-HR" altLang="sr-Latn-RS" sz="1600">
              <a:latin typeface="Segoe UI" pitchFamily="34" charset="0"/>
              <a:cs typeface="Segoe UI" pitchFamily="34" charset="0"/>
            </a:endParaRPr>
          </a:p>
          <a:p>
            <a:pPr algn="ctr" eaLnBrk="1" hangingPunct="1"/>
            <a:r>
              <a:rPr lang="hr-HR" altLang="sr-Latn-RS" sz="4000" b="1">
                <a:latin typeface="Segoe UI" pitchFamily="34" charset="0"/>
                <a:cs typeface="Segoe UI" pitchFamily="34" charset="0"/>
              </a:rPr>
              <a:t>+</a:t>
            </a:r>
          </a:p>
          <a:p>
            <a:pPr algn="ctr" eaLnBrk="1" hangingPunct="1"/>
            <a:endParaRPr lang="hr-HR" altLang="sr-Latn-RS" sz="1600">
              <a:latin typeface="Segoe UI" pitchFamily="34" charset="0"/>
              <a:cs typeface="Segoe UI" pitchFamily="34" charset="0"/>
            </a:endParaRPr>
          </a:p>
          <a:p>
            <a:pPr algn="ctr" eaLnBrk="1" hangingPunct="1"/>
            <a:r>
              <a:rPr lang="hr-HR" altLang="sr-Latn-RS" sz="1600">
                <a:latin typeface="Segoe UI" pitchFamily="34" charset="0"/>
                <a:cs typeface="Segoe UI" pitchFamily="34" charset="0"/>
              </a:rPr>
              <a:t>PRAVNA REGULATIVA</a:t>
            </a:r>
          </a:p>
          <a:p>
            <a:pPr algn="ctr" eaLnBrk="1" hangingPunct="1"/>
            <a:endParaRPr lang="hr-HR" altLang="sr-Latn-RS" sz="1600">
              <a:latin typeface="Segoe UI" pitchFamily="34" charset="0"/>
              <a:cs typeface="Segoe UI" pitchFamily="34" charset="0"/>
            </a:endParaRPr>
          </a:p>
          <a:p>
            <a:pPr algn="ctr" eaLnBrk="1" hangingPunct="1"/>
            <a:r>
              <a:rPr lang="hr-HR" altLang="sr-Latn-RS" sz="4000" b="1">
                <a:latin typeface="Segoe UI" pitchFamily="34" charset="0"/>
                <a:cs typeface="Segoe UI" pitchFamily="34" charset="0"/>
              </a:rPr>
              <a:t>=</a:t>
            </a:r>
          </a:p>
          <a:p>
            <a:pPr algn="ctr" eaLnBrk="1" hangingPunct="1"/>
            <a:endParaRPr lang="hr-HR" altLang="sr-Latn-RS" sz="1600">
              <a:latin typeface="Segoe UI" pitchFamily="34" charset="0"/>
              <a:cs typeface="Segoe UI" pitchFamily="34" charset="0"/>
            </a:endParaRPr>
          </a:p>
          <a:p>
            <a:pPr algn="ctr" eaLnBrk="1" hangingPunct="1"/>
            <a:r>
              <a:rPr lang="hr-HR" altLang="sr-Latn-RS" sz="2000" b="1">
                <a:latin typeface="Segoe UI" pitchFamily="34" charset="0"/>
                <a:cs typeface="Segoe UI" pitchFamily="34" charset="0"/>
              </a:rPr>
              <a:t>FINANCIJSKI SUSTAV</a:t>
            </a: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7CFFA0ED-99BD-4884-9882-1DCA6069B147}" type="slidenum">
              <a:rPr lang="en-US" altLang="sr-Latn-RS" smtClean="0">
                <a:latin typeface="Segoe UI" pitchFamily="34" charset="0"/>
                <a:cs typeface="Segoe UI" pitchFamily="34" charset="0"/>
              </a:rPr>
              <a:pPr eaLnBrk="1" fontAlgn="base" hangingPunct="1">
                <a:spcBef>
                  <a:spcPct val="0"/>
                </a:spcBef>
                <a:spcAft>
                  <a:spcPct val="0"/>
                </a:spcAft>
              </a:pPr>
              <a:t>30</a:t>
            </a:fld>
            <a:endParaRPr lang="en-US" altLang="sr-Latn-RS" smtClean="0">
              <a:latin typeface="Segoe UI" pitchFamily="34" charset="0"/>
              <a:cs typeface="Segoe UI" pitchFamily="34" charset="0"/>
            </a:endParaRPr>
          </a:p>
        </p:txBody>
      </p:sp>
      <p:pic>
        <p:nvPicPr>
          <p:cNvPr id="33795" name="Picture 8"/>
          <p:cNvPicPr>
            <a:picLocks noChangeAspect="1" noChangeArrowheads="1"/>
          </p:cNvPicPr>
          <p:nvPr/>
        </p:nvPicPr>
        <p:blipFill>
          <a:blip r:embed="rId2">
            <a:extLst>
              <a:ext uri="{28A0092B-C50C-407E-A947-70E740481C1C}">
                <a14:useLocalDpi xmlns:a14="http://schemas.microsoft.com/office/drawing/2010/main" val="0"/>
              </a:ext>
            </a:extLst>
          </a:blip>
          <a:srcRect l="13052" t="17200" r="15152" b="69284"/>
          <a:stretch>
            <a:fillRect/>
          </a:stretch>
        </p:blipFill>
        <p:spPr bwMode="auto">
          <a:xfrm>
            <a:off x="179388" y="188913"/>
            <a:ext cx="87852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474663" y="2565400"/>
            <a:ext cx="82296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hr-HR" altLang="sr-Latn-RS" sz="4800" b="1" dirty="0" smtClean="0">
                <a:solidFill>
                  <a:srgbClr val="000000"/>
                </a:solidFill>
                <a:effectLst>
                  <a:outerShdw blurRad="38100" dist="38100" dir="2700000" algn="tl">
                    <a:srgbClr val="000000">
                      <a:alpha val="43137"/>
                    </a:srgbClr>
                  </a:outerShdw>
                </a:effectLst>
                <a:latin typeface="Arial" charset="0"/>
              </a:rPr>
              <a:t>HVALA NA PAŽNJI !</a:t>
            </a:r>
          </a:p>
          <a:p>
            <a:pPr algn="ctr" eaLnBrk="1" hangingPunct="1">
              <a:defRPr/>
            </a:pPr>
            <a:endParaRPr lang="hr-HR" altLang="sr-Latn-RS" sz="3200" b="1" u="sng" dirty="0" smtClean="0">
              <a:solidFill>
                <a:srgbClr val="000000"/>
              </a:solidFill>
              <a:effectLst>
                <a:outerShdw blurRad="38100" dist="38100" dir="2700000" algn="tl">
                  <a:srgbClr val="000000">
                    <a:alpha val="43137"/>
                  </a:srgbClr>
                </a:outerShdw>
              </a:effectLst>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2"/>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4F2A38B-91C9-41C0-9505-78DBC7ED646E}" type="slidenum">
              <a:rPr lang="en-US" altLang="sr-Latn-RS" smtClean="0">
                <a:latin typeface="Segoe UI" pitchFamily="34" charset="0"/>
                <a:cs typeface="Segoe UI" pitchFamily="34" charset="0"/>
              </a:rPr>
              <a:pPr eaLnBrk="1" fontAlgn="base" hangingPunct="1">
                <a:spcBef>
                  <a:spcPct val="0"/>
                </a:spcBef>
                <a:spcAft>
                  <a:spcPct val="0"/>
                </a:spcAft>
              </a:pPr>
              <a:t>4</a:t>
            </a:fld>
            <a:endParaRPr lang="en-US" altLang="sr-Latn-RS" smtClean="0">
              <a:latin typeface="Segoe UI" pitchFamily="34" charset="0"/>
              <a:cs typeface="Segoe UI" pitchFamily="34" charset="0"/>
            </a:endParaRPr>
          </a:p>
        </p:txBody>
      </p:sp>
      <p:sp>
        <p:nvSpPr>
          <p:cNvPr id="7171" name="Rectangle 1"/>
          <p:cNvSpPr>
            <a:spLocks noChangeArrowheads="1"/>
          </p:cNvSpPr>
          <p:nvPr/>
        </p:nvSpPr>
        <p:spPr bwMode="auto">
          <a:xfrm>
            <a:off x="250825" y="1019175"/>
            <a:ext cx="43211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000" b="1">
                <a:latin typeface="Segoe UI" pitchFamily="34" charset="0"/>
                <a:cs typeface="Segoe UI" pitchFamily="34" charset="0"/>
              </a:rPr>
              <a:t>ULOGA FINANCIJSKOG SUSTAVA</a:t>
            </a: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
        <p:nvSpPr>
          <p:cNvPr id="7172" name="Rectangle 4"/>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1.1.TRI ELEMENTA FINANCIJSKOG SUSTAVA</a:t>
            </a:r>
          </a:p>
          <a:p>
            <a:pPr eaLnBrk="1" hangingPunct="1"/>
            <a:endParaRPr lang="hr-HR" altLang="sr-Latn-RS" sz="2400">
              <a:latin typeface="Century Gothic" pitchFamily="34" charset="0"/>
            </a:endParaRPr>
          </a:p>
        </p:txBody>
      </p:sp>
      <p:sp>
        <p:nvSpPr>
          <p:cNvPr id="7173" name="Rectangle 1"/>
          <p:cNvSpPr>
            <a:spLocks noChangeArrowheads="1"/>
          </p:cNvSpPr>
          <p:nvPr/>
        </p:nvSpPr>
        <p:spPr bwMode="auto">
          <a:xfrm>
            <a:off x="0" y="1957388"/>
            <a:ext cx="30607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r-HR" altLang="sr-Latn-RS" sz="1600">
                <a:latin typeface="Segoe UI" pitchFamily="34" charset="0"/>
                <a:cs typeface="Segoe UI" pitchFamily="34" charset="0"/>
              </a:rPr>
              <a:t>OGRANIČENJA NA TRŽIŠTU:</a:t>
            </a:r>
          </a:p>
          <a:p>
            <a:pPr algn="ctr" eaLnBrk="1" hangingPunct="1"/>
            <a:r>
              <a:rPr lang="hr-HR" altLang="sr-Latn-RS" sz="1600">
                <a:latin typeface="Century Gothic" pitchFamily="34" charset="0"/>
              </a:rPr>
              <a:t>• </a:t>
            </a:r>
            <a:r>
              <a:rPr lang="hr-HR" altLang="sr-Latn-RS" sz="1600">
                <a:latin typeface="Segoe UI" pitchFamily="34" charset="0"/>
                <a:cs typeface="Segoe UI" pitchFamily="34" charset="0"/>
              </a:rPr>
              <a:t>Transakcijski troškovi</a:t>
            </a:r>
          </a:p>
          <a:p>
            <a:pPr algn="ctr" eaLnBrk="1" hangingPunct="1"/>
            <a:r>
              <a:rPr lang="hr-HR" altLang="sr-Latn-RS" sz="1600">
                <a:latin typeface="Century Gothic" pitchFamily="34" charset="0"/>
              </a:rPr>
              <a:t>• </a:t>
            </a:r>
            <a:r>
              <a:rPr lang="hr-HR" altLang="sr-Latn-RS" sz="1600">
                <a:latin typeface="Segoe UI" pitchFamily="34" charset="0"/>
                <a:cs typeface="Segoe UI" pitchFamily="34" charset="0"/>
              </a:rPr>
              <a:t>Informacijski troškovi</a:t>
            </a:r>
          </a:p>
          <a:p>
            <a:pPr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cxnSp>
        <p:nvCxnSpPr>
          <p:cNvPr id="7" name="Straight Arrow Connector 6"/>
          <p:cNvCxnSpPr/>
          <p:nvPr/>
        </p:nvCxnSpPr>
        <p:spPr>
          <a:xfrm>
            <a:off x="2965450" y="2416175"/>
            <a:ext cx="4540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75" name="Rectangle 1"/>
          <p:cNvSpPr>
            <a:spLocks noChangeArrowheads="1"/>
          </p:cNvSpPr>
          <p:nvPr/>
        </p:nvSpPr>
        <p:spPr bwMode="auto">
          <a:xfrm>
            <a:off x="3689350" y="2235200"/>
            <a:ext cx="305911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Financijska tržišta i posrednici</a:t>
            </a:r>
          </a:p>
          <a:p>
            <a:pPr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cxnSp>
        <p:nvCxnSpPr>
          <p:cNvPr id="12" name="Straight Arrow Connector 11"/>
          <p:cNvCxnSpPr/>
          <p:nvPr/>
        </p:nvCxnSpPr>
        <p:spPr>
          <a:xfrm>
            <a:off x="4067175" y="2805113"/>
            <a:ext cx="0" cy="5032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177" name="Rectangle 1"/>
          <p:cNvSpPr>
            <a:spLocks noChangeArrowheads="1"/>
          </p:cNvSpPr>
          <p:nvPr/>
        </p:nvSpPr>
        <p:spPr bwMode="auto">
          <a:xfrm>
            <a:off x="1258888" y="3470275"/>
            <a:ext cx="41052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r-HR" altLang="sr-Latn-RS" sz="1600">
                <a:latin typeface="Segoe UI" pitchFamily="34" charset="0"/>
                <a:cs typeface="Segoe UI" pitchFamily="34" charset="0"/>
              </a:rPr>
              <a:t>FINANCIJSKE FUNKCIJE:</a:t>
            </a:r>
          </a:p>
          <a:p>
            <a:pPr algn="ctr" eaLnBrk="1" hangingPunct="1"/>
            <a:r>
              <a:rPr lang="hr-HR" altLang="sr-Latn-RS" sz="1600">
                <a:latin typeface="Century Gothic" pitchFamily="34" charset="0"/>
              </a:rPr>
              <a:t>• </a:t>
            </a:r>
            <a:r>
              <a:rPr lang="hr-HR" altLang="sr-Latn-RS" sz="1600">
                <a:latin typeface="Segoe UI" pitchFamily="34" charset="0"/>
                <a:cs typeface="Segoe UI" pitchFamily="34" charset="0"/>
              </a:rPr>
              <a:t>Mobilizacija štednje</a:t>
            </a:r>
          </a:p>
          <a:p>
            <a:pPr algn="ctr" eaLnBrk="1" hangingPunct="1"/>
            <a:r>
              <a:rPr lang="hr-HR" altLang="sr-Latn-RS" sz="1600">
                <a:latin typeface="Century Gothic" pitchFamily="34" charset="0"/>
              </a:rPr>
              <a:t>• </a:t>
            </a:r>
            <a:r>
              <a:rPr lang="hr-HR" altLang="sr-Latn-RS" sz="1600">
                <a:latin typeface="Segoe UI" pitchFamily="34" charset="0"/>
                <a:cs typeface="Segoe UI" pitchFamily="34" charset="0"/>
              </a:rPr>
              <a:t>Alokacija resursa</a:t>
            </a:r>
          </a:p>
          <a:p>
            <a:pPr algn="ctr" eaLnBrk="1" hangingPunct="1"/>
            <a:r>
              <a:rPr lang="hr-HR" altLang="sr-Latn-RS" sz="1600">
                <a:latin typeface="Century Gothic" pitchFamily="34" charset="0"/>
              </a:rPr>
              <a:t>• </a:t>
            </a:r>
            <a:r>
              <a:rPr lang="hr-HR" altLang="sr-Latn-RS" sz="1600">
                <a:latin typeface="Segoe UI" pitchFamily="34" charset="0"/>
                <a:cs typeface="Segoe UI" pitchFamily="34" charset="0"/>
              </a:rPr>
              <a:t>Kontrola korporacija</a:t>
            </a:r>
          </a:p>
          <a:p>
            <a:pPr algn="ctr" eaLnBrk="1" hangingPunct="1"/>
            <a:r>
              <a:rPr lang="hr-HR" altLang="sr-Latn-RS" sz="1600">
                <a:latin typeface="Century Gothic" pitchFamily="34" charset="0"/>
              </a:rPr>
              <a:t>• </a:t>
            </a:r>
            <a:r>
              <a:rPr lang="hr-HR" altLang="sr-Latn-RS" sz="1600">
                <a:latin typeface="Segoe UI" pitchFamily="34" charset="0"/>
                <a:cs typeface="Segoe UI" pitchFamily="34" charset="0"/>
              </a:rPr>
              <a:t>Olakšavanje upravljanja rizikom</a:t>
            </a:r>
          </a:p>
          <a:p>
            <a:pPr algn="ctr" eaLnBrk="1" hangingPunct="1"/>
            <a:r>
              <a:rPr lang="hr-HR" altLang="sr-Latn-RS" sz="1600">
                <a:latin typeface="Century Gothic" pitchFamily="34" charset="0"/>
              </a:rPr>
              <a:t>• </a:t>
            </a:r>
            <a:r>
              <a:rPr lang="hr-HR" altLang="sr-Latn-RS" sz="1600">
                <a:latin typeface="Segoe UI" pitchFamily="34" charset="0"/>
                <a:cs typeface="Segoe UI" pitchFamily="34" charset="0"/>
              </a:rPr>
              <a:t>Olakšavanje trgovine robama i uslugama</a:t>
            </a:r>
          </a:p>
          <a:p>
            <a:pPr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cxnSp>
        <p:nvCxnSpPr>
          <p:cNvPr id="17" name="Straight Arrow Connector 16"/>
          <p:cNvCxnSpPr/>
          <p:nvPr/>
        </p:nvCxnSpPr>
        <p:spPr>
          <a:xfrm>
            <a:off x="4859338" y="4149725"/>
            <a:ext cx="4651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79" name="Rectangle 1"/>
          <p:cNvSpPr>
            <a:spLocks noChangeArrowheads="1"/>
          </p:cNvSpPr>
          <p:nvPr/>
        </p:nvSpPr>
        <p:spPr bwMode="auto">
          <a:xfrm>
            <a:off x="5238750" y="3797300"/>
            <a:ext cx="3059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r-HR" altLang="sr-Latn-RS" sz="1600">
                <a:latin typeface="Segoe UI" pitchFamily="34" charset="0"/>
                <a:cs typeface="Segoe UI" pitchFamily="34" charset="0"/>
              </a:rPr>
              <a:t>Kanali rasta</a:t>
            </a:r>
          </a:p>
          <a:p>
            <a:pPr algn="ctr" eaLnBrk="1" hangingPunct="1"/>
            <a:r>
              <a:rPr lang="hr-HR" altLang="sr-Latn-RS" sz="1600">
                <a:latin typeface="Century Gothic" pitchFamily="34" charset="0"/>
              </a:rPr>
              <a:t>• </a:t>
            </a:r>
            <a:r>
              <a:rPr lang="hr-HR" altLang="sr-Latn-RS" sz="1600">
                <a:latin typeface="Segoe UI" pitchFamily="34" charset="0"/>
                <a:cs typeface="Segoe UI" pitchFamily="34" charset="0"/>
              </a:rPr>
              <a:t>Akumulacija kapitala</a:t>
            </a:r>
          </a:p>
          <a:p>
            <a:pPr algn="ctr" eaLnBrk="1" hangingPunct="1"/>
            <a:r>
              <a:rPr lang="hr-HR" altLang="sr-Latn-RS" sz="1600">
                <a:latin typeface="Century Gothic" pitchFamily="34" charset="0"/>
              </a:rPr>
              <a:t>• </a:t>
            </a:r>
            <a:r>
              <a:rPr lang="hr-HR" altLang="sr-Latn-RS" sz="1600">
                <a:latin typeface="Segoe UI" pitchFamily="34" charset="0"/>
                <a:cs typeface="Segoe UI" pitchFamily="34" charset="0"/>
              </a:rPr>
              <a:t>Tehnološke inovacije</a:t>
            </a:r>
            <a:endParaRPr lang="hr-HR" altLang="sr-Latn-RS" sz="2000">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cxnSp>
        <p:nvCxnSpPr>
          <p:cNvPr id="19" name="Straight Arrow Connector 18"/>
          <p:cNvCxnSpPr/>
          <p:nvPr/>
        </p:nvCxnSpPr>
        <p:spPr>
          <a:xfrm>
            <a:off x="6748463" y="4868863"/>
            <a:ext cx="0" cy="5048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181" name="Rectangle 1"/>
          <p:cNvSpPr>
            <a:spLocks noChangeArrowheads="1"/>
          </p:cNvSpPr>
          <p:nvPr/>
        </p:nvSpPr>
        <p:spPr bwMode="auto">
          <a:xfrm>
            <a:off x="5468938" y="5661025"/>
            <a:ext cx="43195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000" b="1">
                <a:latin typeface="Century Gothic" pitchFamily="34" charset="0"/>
              </a:rPr>
              <a:t>GOSPODARSKI RAST</a:t>
            </a:r>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D:\FAX\PLANIRANJE GRADITELJSKIH INVESTICIJA\0460007.48.jpg"/>
          <p:cNvPicPr>
            <a:picLocks noChangeAspect="1" noChangeArrowheads="1"/>
          </p:cNvPicPr>
          <p:nvPr/>
        </p:nvPicPr>
        <p:blipFill>
          <a:blip r:embed="rId2">
            <a:extLst>
              <a:ext uri="{28A0092B-C50C-407E-A947-70E740481C1C}">
                <a14:useLocalDpi xmlns:a14="http://schemas.microsoft.com/office/drawing/2010/main" val="0"/>
              </a:ext>
            </a:extLst>
          </a:blip>
          <a:srcRect b="12624"/>
          <a:stretch>
            <a:fillRect/>
          </a:stretch>
        </p:blipFill>
        <p:spPr bwMode="auto">
          <a:xfrm>
            <a:off x="0" y="3603625"/>
            <a:ext cx="4500563"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A4C1841E-795C-4F6B-BE02-F5CDF935D9B1}" type="slidenum">
              <a:rPr lang="en-US" altLang="sr-Latn-RS" smtClean="0">
                <a:latin typeface="Segoe UI" pitchFamily="34" charset="0"/>
                <a:cs typeface="Segoe UI" pitchFamily="34" charset="0"/>
              </a:rPr>
              <a:pPr eaLnBrk="1" fontAlgn="base" hangingPunct="1">
                <a:spcBef>
                  <a:spcPct val="0"/>
                </a:spcBef>
                <a:spcAft>
                  <a:spcPct val="0"/>
                </a:spcAft>
              </a:pPr>
              <a:t>5</a:t>
            </a:fld>
            <a:endParaRPr lang="en-US" altLang="sr-Latn-RS" smtClean="0">
              <a:latin typeface="Segoe UI" pitchFamily="34" charset="0"/>
              <a:cs typeface="Segoe UI" pitchFamily="34" charset="0"/>
            </a:endParaRPr>
          </a:p>
        </p:txBody>
      </p:sp>
      <p:pic>
        <p:nvPicPr>
          <p:cNvPr id="8196" name="Picture 4" descr="C:\Users\Paola\Desktop\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451802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C:\Users\Paola\Desktop\f2.png"/>
          <p:cNvPicPr>
            <a:picLocks noChangeAspect="1" noChangeArrowheads="1"/>
          </p:cNvPicPr>
          <p:nvPr/>
        </p:nvPicPr>
        <p:blipFill>
          <a:blip r:embed="rId4">
            <a:extLst>
              <a:ext uri="{28A0092B-C50C-407E-A947-70E740481C1C}">
                <a14:useLocalDpi xmlns:a14="http://schemas.microsoft.com/office/drawing/2010/main" val="0"/>
              </a:ext>
            </a:extLst>
          </a:blip>
          <a:srcRect t="14661"/>
          <a:stretch>
            <a:fillRect/>
          </a:stretch>
        </p:blipFill>
        <p:spPr bwMode="auto">
          <a:xfrm>
            <a:off x="4500563" y="3603625"/>
            <a:ext cx="424021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1.1.TRI ELEMENTA FINANCIJSKOG SUSTAVA</a:t>
            </a:r>
          </a:p>
          <a:p>
            <a:pPr eaLnBrk="1" hangingPunct="1"/>
            <a:endParaRPr lang="hr-HR" altLang="sr-Latn-RS" sz="2400">
              <a:latin typeface="Century Gothic"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33040305-B57D-4606-A1E4-84F843D76015}" type="slidenum">
              <a:rPr lang="en-US" altLang="sr-Latn-RS" smtClean="0">
                <a:latin typeface="Segoe UI" pitchFamily="34" charset="0"/>
                <a:cs typeface="Segoe UI" pitchFamily="34" charset="0"/>
              </a:rPr>
              <a:pPr eaLnBrk="1" fontAlgn="base" hangingPunct="1">
                <a:spcBef>
                  <a:spcPct val="0"/>
                </a:spcBef>
                <a:spcAft>
                  <a:spcPct val="0"/>
                </a:spcAft>
              </a:pPr>
              <a:t>6</a:t>
            </a:fld>
            <a:endParaRPr lang="en-US" altLang="sr-Latn-RS" smtClean="0">
              <a:latin typeface="Segoe UI" pitchFamily="34" charset="0"/>
              <a:cs typeface="Segoe UI" pitchFamily="34" charset="0"/>
            </a:endParaRPr>
          </a:p>
        </p:txBody>
      </p:sp>
      <p:sp>
        <p:nvSpPr>
          <p:cNvPr id="9219" name="Rectangle 7"/>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1.1.TRI ELEMENTA FINANCIJSKOG SUSTAVA</a:t>
            </a:r>
          </a:p>
          <a:p>
            <a:pPr eaLnBrk="1" hangingPunct="1"/>
            <a:endParaRPr lang="hr-HR" altLang="sr-Latn-RS" sz="2400">
              <a:latin typeface="Century Gothic" pitchFamily="34" charset="0"/>
            </a:endParaRPr>
          </a:p>
        </p:txBody>
      </p:sp>
      <p:sp>
        <p:nvSpPr>
          <p:cNvPr id="9220" name="Rectangle 1"/>
          <p:cNvSpPr>
            <a:spLocks noChangeArrowheads="1"/>
          </p:cNvSpPr>
          <p:nvPr/>
        </p:nvSpPr>
        <p:spPr bwMode="auto">
          <a:xfrm>
            <a:off x="233363" y="476250"/>
            <a:ext cx="84963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hr-HR" altLang="sr-Latn-RS" sz="1600">
              <a:latin typeface="Century Gothic" pitchFamily="34" charset="0"/>
              <a:cs typeface="Times New Roman" pitchFamily="18" charset="0"/>
            </a:endParaRPr>
          </a:p>
          <a:p>
            <a:pPr algn="just" eaLnBrk="1" hangingPunct="1"/>
            <a:endParaRPr lang="hr-HR" altLang="sr-Latn-RS" sz="1600" b="1">
              <a:latin typeface="Century Gothic" pitchFamily="34" charset="0"/>
            </a:endParaRPr>
          </a:p>
          <a:p>
            <a:pPr algn="just" eaLnBrk="1" hangingPunct="1"/>
            <a:r>
              <a:rPr lang="hr-HR" altLang="sr-Latn-RS" sz="2000" b="1">
                <a:latin typeface="Segoe UI" pitchFamily="34" charset="0"/>
                <a:cs typeface="Segoe UI" pitchFamily="34" charset="0"/>
              </a:rPr>
              <a:t>OSNOVNA FUNKCIJA FINANCIJSKOG SUSTAVA </a:t>
            </a:r>
            <a:r>
              <a:rPr lang="hr-HR" altLang="sr-Latn-RS" sz="1600" b="1">
                <a:latin typeface="Segoe UI" pitchFamily="34" charset="0"/>
                <a:cs typeface="Segoe UI" pitchFamily="34" charset="0"/>
              </a:rPr>
              <a:t>=</a:t>
            </a:r>
            <a:r>
              <a:rPr lang="hr-HR" altLang="sr-Latn-RS" sz="1600">
                <a:latin typeface="Segoe UI" pitchFamily="34" charset="0"/>
                <a:cs typeface="Segoe UI" pitchFamily="34" charset="0"/>
              </a:rPr>
              <a:t> prenošenje sredstava od štedno suficitarnih na štedno deficitarne sustave</a:t>
            </a:r>
          </a:p>
          <a:p>
            <a:pPr algn="just"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a:p>
            <a:pPr eaLnBrk="1" hangingPunct="1"/>
            <a:endParaRPr lang="hr-HR" altLang="sr-Latn-RS" sz="1600">
              <a:latin typeface="Century Gothic" pitchFamily="34" charset="0"/>
            </a:endParaRPr>
          </a:p>
        </p:txBody>
      </p:sp>
      <p:sp>
        <p:nvSpPr>
          <p:cNvPr id="9221" name="Rectangle 1"/>
          <p:cNvSpPr>
            <a:spLocks noChangeArrowheads="1"/>
          </p:cNvSpPr>
          <p:nvPr/>
        </p:nvSpPr>
        <p:spPr bwMode="auto">
          <a:xfrm>
            <a:off x="250825" y="1909763"/>
            <a:ext cx="432117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000" b="1">
                <a:latin typeface="Segoe UI" pitchFamily="34" charset="0"/>
                <a:cs typeface="Segoe UI" pitchFamily="34" charset="0"/>
              </a:rPr>
              <a:t>ULOGA FINANCIJSKOG SUSTAVA</a:t>
            </a: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
        <p:nvSpPr>
          <p:cNvPr id="9222" name="Rectangle 1"/>
          <p:cNvSpPr>
            <a:spLocks noChangeArrowheads="1"/>
          </p:cNvSpPr>
          <p:nvPr/>
        </p:nvSpPr>
        <p:spPr bwMode="auto">
          <a:xfrm>
            <a:off x="3568700" y="2662238"/>
            <a:ext cx="3060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Indirektno financiranje</a:t>
            </a:r>
          </a:p>
          <a:p>
            <a:pPr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
        <p:nvSpPr>
          <p:cNvPr id="9223" name="Rectangle 1"/>
          <p:cNvSpPr>
            <a:spLocks noChangeArrowheads="1"/>
          </p:cNvSpPr>
          <p:nvPr/>
        </p:nvSpPr>
        <p:spPr bwMode="auto">
          <a:xfrm>
            <a:off x="3606800" y="3395663"/>
            <a:ext cx="30607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Financijski posrednici</a:t>
            </a:r>
          </a:p>
          <a:p>
            <a:pPr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
        <p:nvSpPr>
          <p:cNvPr id="9224" name="Rectangle 1"/>
          <p:cNvSpPr>
            <a:spLocks noChangeArrowheads="1"/>
          </p:cNvSpPr>
          <p:nvPr/>
        </p:nvSpPr>
        <p:spPr bwMode="auto">
          <a:xfrm>
            <a:off x="3683000" y="4916488"/>
            <a:ext cx="30591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Financijska tržišta</a:t>
            </a:r>
          </a:p>
          <a:p>
            <a:pPr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
        <p:nvSpPr>
          <p:cNvPr id="9225" name="Rectangle 1"/>
          <p:cNvSpPr>
            <a:spLocks noChangeArrowheads="1"/>
          </p:cNvSpPr>
          <p:nvPr/>
        </p:nvSpPr>
        <p:spPr bwMode="auto">
          <a:xfrm>
            <a:off x="3506788" y="5562600"/>
            <a:ext cx="30607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Direktno financiranje</a:t>
            </a:r>
          </a:p>
          <a:p>
            <a:pPr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
        <p:nvSpPr>
          <p:cNvPr id="9226" name="Rectangle 1"/>
          <p:cNvSpPr>
            <a:spLocks noChangeArrowheads="1"/>
          </p:cNvSpPr>
          <p:nvPr/>
        </p:nvSpPr>
        <p:spPr bwMode="auto">
          <a:xfrm>
            <a:off x="881063" y="3362325"/>
            <a:ext cx="30607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Kreditor – štediša</a:t>
            </a:r>
          </a:p>
          <a:p>
            <a:pPr eaLnBrk="1" hangingPunct="1">
              <a:buFontTx/>
              <a:buAutoNum type="arabicPeriod"/>
            </a:pPr>
            <a:r>
              <a:rPr lang="hr-HR" altLang="sr-Latn-RS" sz="1600">
                <a:latin typeface="Segoe UI" pitchFamily="34" charset="0"/>
                <a:cs typeface="Segoe UI" pitchFamily="34" charset="0"/>
              </a:rPr>
              <a:t>Kućanstva</a:t>
            </a:r>
          </a:p>
          <a:p>
            <a:pPr eaLnBrk="1" hangingPunct="1">
              <a:buFontTx/>
              <a:buAutoNum type="arabicPeriod"/>
            </a:pPr>
            <a:r>
              <a:rPr lang="hr-HR" altLang="sr-Latn-RS" sz="1600">
                <a:latin typeface="Segoe UI" pitchFamily="34" charset="0"/>
                <a:cs typeface="Segoe UI" pitchFamily="34" charset="0"/>
              </a:rPr>
              <a:t>Poduzeća</a:t>
            </a:r>
          </a:p>
          <a:p>
            <a:pPr eaLnBrk="1" hangingPunct="1">
              <a:buFontTx/>
              <a:buAutoNum type="arabicPeriod"/>
            </a:pPr>
            <a:r>
              <a:rPr lang="hr-HR" altLang="sr-Latn-RS" sz="1600">
                <a:latin typeface="Segoe UI" pitchFamily="34" charset="0"/>
                <a:cs typeface="Segoe UI" pitchFamily="34" charset="0"/>
              </a:rPr>
              <a:t>Vlada</a:t>
            </a:r>
          </a:p>
          <a:p>
            <a:pPr eaLnBrk="1" hangingPunct="1">
              <a:buFontTx/>
              <a:buAutoNum type="arabicPeriod"/>
            </a:pPr>
            <a:r>
              <a:rPr lang="hr-HR" altLang="sr-Latn-RS" sz="1600">
                <a:latin typeface="Segoe UI" pitchFamily="34" charset="0"/>
                <a:cs typeface="Segoe UI" pitchFamily="34" charset="0"/>
              </a:rPr>
              <a:t>Stranci</a:t>
            </a:r>
          </a:p>
          <a:p>
            <a:pPr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sp>
        <p:nvSpPr>
          <p:cNvPr id="9227" name="Rectangle 1"/>
          <p:cNvSpPr>
            <a:spLocks noChangeArrowheads="1"/>
          </p:cNvSpPr>
          <p:nvPr/>
        </p:nvSpPr>
        <p:spPr bwMode="auto">
          <a:xfrm>
            <a:off x="6516688" y="3362325"/>
            <a:ext cx="3059112"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Kreditor – dužnik</a:t>
            </a:r>
          </a:p>
          <a:p>
            <a:pPr eaLnBrk="1" hangingPunct="1">
              <a:buFontTx/>
              <a:buAutoNum type="arabicPeriod"/>
            </a:pPr>
            <a:r>
              <a:rPr lang="hr-HR" altLang="sr-Latn-RS" sz="1600">
                <a:latin typeface="Segoe UI" pitchFamily="34" charset="0"/>
                <a:cs typeface="Segoe UI" pitchFamily="34" charset="0"/>
              </a:rPr>
              <a:t>Poduzeća</a:t>
            </a:r>
          </a:p>
          <a:p>
            <a:pPr eaLnBrk="1" hangingPunct="1">
              <a:buFontTx/>
              <a:buAutoNum type="arabicPeriod"/>
            </a:pPr>
            <a:r>
              <a:rPr lang="hr-HR" altLang="sr-Latn-RS" sz="1600">
                <a:latin typeface="Segoe UI" pitchFamily="34" charset="0"/>
                <a:cs typeface="Segoe UI" pitchFamily="34" charset="0"/>
              </a:rPr>
              <a:t>Vlada</a:t>
            </a:r>
          </a:p>
          <a:p>
            <a:pPr eaLnBrk="1" hangingPunct="1">
              <a:buFontTx/>
              <a:buAutoNum type="arabicPeriod"/>
            </a:pPr>
            <a:r>
              <a:rPr lang="hr-HR" altLang="sr-Latn-RS" sz="1600">
                <a:latin typeface="Segoe UI" pitchFamily="34" charset="0"/>
                <a:cs typeface="Segoe UI" pitchFamily="34" charset="0"/>
              </a:rPr>
              <a:t>Domaćinstva</a:t>
            </a:r>
          </a:p>
          <a:p>
            <a:pPr eaLnBrk="1" hangingPunct="1">
              <a:buFontTx/>
              <a:buAutoNum type="arabicPeriod"/>
            </a:pPr>
            <a:r>
              <a:rPr lang="hr-HR" altLang="sr-Latn-RS" sz="1600">
                <a:latin typeface="Segoe UI" pitchFamily="34" charset="0"/>
                <a:cs typeface="Segoe UI" pitchFamily="34" charset="0"/>
              </a:rPr>
              <a:t>Stranci</a:t>
            </a:r>
          </a:p>
          <a:p>
            <a:pPr eaLnBrk="1" hangingPunct="1"/>
            <a:endParaRPr lang="hr-HR" altLang="sr-Latn-RS" sz="2000" b="1">
              <a:latin typeface="Segoe UI" pitchFamily="34" charset="0"/>
              <a:cs typeface="Segoe UI" pitchFamily="34" charset="0"/>
            </a:endParaRPr>
          </a:p>
          <a:p>
            <a:pPr eaLnBrk="1" hangingPunct="1"/>
            <a:endParaRPr lang="hr-HR" altLang="sr-Latn-RS" sz="1600">
              <a:latin typeface="Segoe UI" pitchFamily="34" charset="0"/>
              <a:cs typeface="Segoe UI" pitchFamily="34" charset="0"/>
            </a:endParaRPr>
          </a:p>
          <a:p>
            <a:pPr eaLnBrk="1" hangingPunct="1"/>
            <a:endParaRPr lang="hr-HR" altLang="sr-Latn-RS" sz="1600">
              <a:latin typeface="Century Gothic" pitchFamily="34" charset="0"/>
            </a:endParaRPr>
          </a:p>
        </p:txBody>
      </p:sp>
      <p:cxnSp>
        <p:nvCxnSpPr>
          <p:cNvPr id="19" name="Straight Arrow Connector 18"/>
          <p:cNvCxnSpPr/>
          <p:nvPr/>
        </p:nvCxnSpPr>
        <p:spPr>
          <a:xfrm>
            <a:off x="4578350" y="3919538"/>
            <a:ext cx="0"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85925" y="2803525"/>
            <a:ext cx="6350" cy="4270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692275" y="2803525"/>
            <a:ext cx="172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80288" y="2814638"/>
            <a:ext cx="4762" cy="4270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878513" y="2803525"/>
            <a:ext cx="1501775" cy="11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85925" y="4797425"/>
            <a:ext cx="0" cy="360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85050" y="4797425"/>
            <a:ext cx="0" cy="360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92275" y="5157788"/>
            <a:ext cx="18002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878513" y="5157788"/>
            <a:ext cx="15017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FAD02135-7343-4376-AC5C-72157808DE1C}" type="slidenum">
              <a:rPr lang="en-US" altLang="sr-Latn-RS" smtClean="0">
                <a:latin typeface="Segoe UI" pitchFamily="34" charset="0"/>
                <a:cs typeface="Segoe UI" pitchFamily="34" charset="0"/>
              </a:rPr>
              <a:pPr eaLnBrk="1" fontAlgn="base" hangingPunct="1">
                <a:spcBef>
                  <a:spcPct val="0"/>
                </a:spcBef>
                <a:spcAft>
                  <a:spcPct val="0"/>
                </a:spcAft>
              </a:pPr>
              <a:t>7</a:t>
            </a:fld>
            <a:endParaRPr lang="en-US" altLang="sr-Latn-RS" smtClean="0">
              <a:latin typeface="Segoe UI" pitchFamily="34" charset="0"/>
              <a:cs typeface="Segoe UI" pitchFamily="34" charset="0"/>
            </a:endParaRPr>
          </a:p>
        </p:txBody>
      </p:sp>
      <p:sp>
        <p:nvSpPr>
          <p:cNvPr id="10243" name="Rectangle 9"/>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1.2.EFIKASNOST I STABILNOST FINANCIJSKIH SUSTAVA</a:t>
            </a:r>
          </a:p>
          <a:p>
            <a:pPr eaLnBrk="1" hangingPunct="1"/>
            <a:endParaRPr lang="hr-HR" altLang="sr-Latn-RS" sz="2400">
              <a:latin typeface="Century Gothic" pitchFamily="34" charset="0"/>
            </a:endParaRPr>
          </a:p>
        </p:txBody>
      </p:sp>
      <p:sp>
        <p:nvSpPr>
          <p:cNvPr id="10244" name="Rectangle 1"/>
          <p:cNvSpPr>
            <a:spLocks noChangeArrowheads="1"/>
          </p:cNvSpPr>
          <p:nvPr/>
        </p:nvSpPr>
        <p:spPr bwMode="auto">
          <a:xfrm>
            <a:off x="241300" y="1114425"/>
            <a:ext cx="84963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endParaRPr lang="hr-HR" altLang="sr-Latn-RS" sz="1600">
              <a:latin typeface="Century Gothic" pitchFamily="34" charset="0"/>
              <a:cs typeface="Times New Roman" pitchFamily="18" charset="0"/>
            </a:endParaRPr>
          </a:p>
          <a:p>
            <a:pPr eaLnBrk="1" hangingPunct="1"/>
            <a:r>
              <a:rPr lang="hr-HR" altLang="sr-Latn-RS" sz="1600">
                <a:latin typeface="Segoe UI" pitchFamily="34" charset="0"/>
                <a:cs typeface="Segoe UI" pitchFamily="34" charset="0"/>
              </a:rPr>
              <a:t>Efikasan financijski sustav podrazumijeva takvo funkcioniranje sustava kod kojeg je suma svih dobitaka od plasiranja sredstava, plaćanja i trgovine rizikom </a:t>
            </a:r>
            <a:r>
              <a:rPr lang="hr-HR" altLang="sr-Latn-RS" sz="2000" b="1">
                <a:latin typeface="Segoe UI" pitchFamily="34" charset="0"/>
                <a:cs typeface="Segoe UI" pitchFamily="34" charset="0"/>
              </a:rPr>
              <a:t>MAKSIMALNA.</a:t>
            </a:r>
          </a:p>
          <a:p>
            <a:pPr eaLnBrk="1" hangingPunct="1"/>
            <a:endParaRPr lang="hr-HR" altLang="sr-Latn-RS" sz="2000" b="1">
              <a:latin typeface="Segoe UI" pitchFamily="34" charset="0"/>
              <a:cs typeface="Segoe UI" pitchFamily="34" charset="0"/>
            </a:endParaRPr>
          </a:p>
          <a:p>
            <a:pPr eaLnBrk="1" hangingPunct="1"/>
            <a:r>
              <a:rPr lang="hr-HR" altLang="sr-Latn-RS" sz="1600">
                <a:latin typeface="Segoe UI" pitchFamily="34" charset="0"/>
                <a:cs typeface="Segoe UI" pitchFamily="34" charset="0"/>
              </a:rPr>
              <a:t>Za efikasnost financijskog sustava u plasiranju sredstava moraju bit ispunjene 3 pretpostavke:</a:t>
            </a:r>
          </a:p>
          <a:p>
            <a:pPr eaLnBrk="1" hangingPunct="1"/>
            <a:endParaRPr lang="hr-HR" altLang="sr-Latn-RS" sz="1600">
              <a:latin typeface="Segoe UI" pitchFamily="34" charset="0"/>
              <a:cs typeface="Segoe UI" pitchFamily="34" charset="0"/>
            </a:endParaRP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INTEGRIRANI FINANCIJSKI SUSTAV</a:t>
            </a: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MINIMALIZIRANI TROŠKOVI TRANSAKCIJA</a:t>
            </a: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KONKURENTNO UTVRĐIVANJE CIJENA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Glavni razlozi neefikasnosti financijskog sustava je  nedovoljna konkurencija, a razlozi nedovoljne konkurencije su:</a:t>
            </a:r>
          </a:p>
          <a:p>
            <a:pPr eaLnBrk="1" hangingPunct="1"/>
            <a:endParaRPr lang="hr-HR" altLang="sr-Latn-RS" sz="1600">
              <a:latin typeface="Segoe UI" pitchFamily="34" charset="0"/>
              <a:cs typeface="Segoe UI" pitchFamily="34" charset="0"/>
            </a:endParaRP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EKONOMIJA OBUJMA</a:t>
            </a: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PRIRODNI MONOPOLI</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C40C9904-44BD-4ACF-B564-26BD1F4DB0E9}" type="slidenum">
              <a:rPr lang="en-US" altLang="sr-Latn-RS" smtClean="0">
                <a:latin typeface="Segoe UI" pitchFamily="34" charset="0"/>
                <a:cs typeface="Segoe UI" pitchFamily="34" charset="0"/>
              </a:rPr>
              <a:pPr eaLnBrk="1" fontAlgn="base" hangingPunct="1">
                <a:spcBef>
                  <a:spcPct val="0"/>
                </a:spcBef>
                <a:spcAft>
                  <a:spcPct val="0"/>
                </a:spcAft>
              </a:pPr>
              <a:t>8</a:t>
            </a:fld>
            <a:endParaRPr lang="en-US" altLang="sr-Latn-RS" smtClean="0">
              <a:latin typeface="Segoe UI" pitchFamily="34" charset="0"/>
              <a:cs typeface="Segoe UI" pitchFamily="34" charset="0"/>
            </a:endParaRPr>
          </a:p>
        </p:txBody>
      </p:sp>
      <p:sp>
        <p:nvSpPr>
          <p:cNvPr id="11267" name="Rectangle 9"/>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1.2.EFIKASNOST I STABILNOST FINANCIJSKIH SUSTAVA</a:t>
            </a:r>
          </a:p>
          <a:p>
            <a:pPr eaLnBrk="1" hangingPunct="1"/>
            <a:endParaRPr lang="hr-HR" altLang="sr-Latn-RS" sz="2400">
              <a:latin typeface="Century Gothic" pitchFamily="34" charset="0"/>
            </a:endParaRPr>
          </a:p>
        </p:txBody>
      </p:sp>
      <p:sp>
        <p:nvSpPr>
          <p:cNvPr id="11268" name="Rectangle 1"/>
          <p:cNvSpPr>
            <a:spLocks noChangeArrowheads="1"/>
          </p:cNvSpPr>
          <p:nvPr/>
        </p:nvSpPr>
        <p:spPr bwMode="auto">
          <a:xfrm>
            <a:off x="241300" y="1196975"/>
            <a:ext cx="4546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Za napredak gospodarstva potrebna je efikasnost, ali i stabilnost financijskog sustava.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Osnovne vrste nestabilnosti kojima su podložni financijski sustavi uključuju:</a:t>
            </a:r>
          </a:p>
          <a:p>
            <a:pPr eaLnBrk="1" hangingPunct="1"/>
            <a:endParaRPr lang="hr-HR" altLang="sr-Latn-RS" sz="1600">
              <a:latin typeface="Segoe UI" pitchFamily="34" charset="0"/>
              <a:cs typeface="Segoe UI" pitchFamily="34" charset="0"/>
            </a:endParaRP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PANIKU U BANKARSTVU</a:t>
            </a: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BURZOVNI KRAH</a:t>
            </a: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NESTABILNOST CIJENA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a rezultat su propusta financijskih sustava da osiguraju poticaj:</a:t>
            </a:r>
          </a:p>
          <a:p>
            <a:pPr eaLnBrk="1" hangingPunct="1"/>
            <a:endParaRPr lang="hr-HR" altLang="sr-Latn-RS" sz="1600">
              <a:latin typeface="Segoe UI" pitchFamily="34" charset="0"/>
              <a:cs typeface="Segoe UI" pitchFamily="34" charset="0"/>
            </a:endParaRP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Pojedincima da se ponašaju na način koji će bit u općem interesu</a:t>
            </a:r>
          </a:p>
          <a:p>
            <a:pPr eaLnBrk="1" hangingPunct="1"/>
            <a:r>
              <a:rPr lang="hr-HR" altLang="sr-Latn-RS" sz="2000">
                <a:latin typeface="Century Gothic" pitchFamily="34" charset="0"/>
              </a:rPr>
              <a:t>•</a:t>
            </a:r>
            <a:r>
              <a:rPr lang="hr-HR" altLang="sr-Latn-RS" sz="1600">
                <a:latin typeface="Century Gothic" pitchFamily="34" charset="0"/>
              </a:rPr>
              <a:t> </a:t>
            </a:r>
            <a:r>
              <a:rPr lang="hr-HR" altLang="sr-Latn-RS" sz="1600">
                <a:latin typeface="Segoe UI" pitchFamily="34" charset="0"/>
                <a:cs typeface="Segoe UI" pitchFamily="34" charset="0"/>
              </a:rPr>
              <a:t>Bankama da ne preuzimaju prevelik rizik pri odobravanju zajmova</a:t>
            </a:r>
          </a:p>
          <a:p>
            <a:pPr eaLnBrk="1" hangingPunct="1"/>
            <a:endParaRPr lang="hr-HR" altLang="sr-Latn-RS" sz="1600">
              <a:latin typeface="Segoe UI" pitchFamily="34" charset="0"/>
              <a:cs typeface="Segoe UI" pitchFamily="34" charset="0"/>
            </a:endParaRPr>
          </a:p>
        </p:txBody>
      </p:sp>
      <p:pic>
        <p:nvPicPr>
          <p:cNvPr id="11269" name="Picture 3" descr="D:\FAX\PLANIRANJE GRADITELJSKIH INVESTICIJA\stockmar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765175"/>
            <a:ext cx="8208963"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8666163" y="6492875"/>
            <a:ext cx="4778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DA4ABBF3-B571-4CDA-82EA-1044B2977306}" type="slidenum">
              <a:rPr lang="en-US" altLang="sr-Latn-RS" sz="1200">
                <a:latin typeface="Century Gothic" pitchFamily="34" charset="0"/>
              </a:rPr>
              <a:pPr algn="r" eaLnBrk="1" hangingPunct="1"/>
              <a:t>9</a:t>
            </a:fld>
            <a:endParaRPr lang="en-US" altLang="sr-Latn-RS" sz="1200">
              <a:latin typeface="Century Gothic" pitchFamily="34" charset="0"/>
            </a:endParaRPr>
          </a:p>
        </p:txBody>
      </p:sp>
      <p:sp>
        <p:nvSpPr>
          <p:cNvPr id="12291" name="Rectangle 5"/>
          <p:cNvSpPr>
            <a:spLocks noChangeArrowheads="1"/>
          </p:cNvSpPr>
          <p:nvPr/>
        </p:nvSpPr>
        <p:spPr bwMode="auto">
          <a:xfrm>
            <a:off x="468313" y="1268413"/>
            <a:ext cx="6767512"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1600">
                <a:latin typeface="Segoe UI" pitchFamily="34" charset="0"/>
                <a:cs typeface="Segoe UI" pitchFamily="34" charset="0"/>
              </a:rPr>
              <a:t>Financijska tržišta – tržišta za trgovinu financijskim instrumentima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Financijski instrument – isprava koja za imaoca inkorporira potraživanje prema zaradi ili imovini izdanika</a:t>
            </a:r>
          </a:p>
          <a:p>
            <a:pPr eaLnBrk="1" hangingPunct="1"/>
            <a:endParaRPr lang="hr-HR" altLang="sr-Latn-RS" sz="1600">
              <a:latin typeface="Segoe UI" pitchFamily="34" charset="0"/>
              <a:cs typeface="Segoe UI" pitchFamily="34" charset="0"/>
            </a:endParaRPr>
          </a:p>
          <a:p>
            <a:pPr eaLnBrk="1" hangingPunct="1"/>
            <a:r>
              <a:rPr lang="hr-HR" altLang="sr-Latn-RS" sz="1600">
                <a:latin typeface="Segoe UI" pitchFamily="34" charset="0"/>
                <a:cs typeface="Segoe UI" pitchFamily="34" charset="0"/>
              </a:rPr>
              <a:t>Financijski posrednici – na razvijenim financijskim tržištima u dvostrukoj ulozi – pribavljaju sredstva za svoje potrebe i plasiraju dalje</a:t>
            </a:r>
          </a:p>
          <a:p>
            <a:pPr eaLnBrk="1" hangingPunct="1"/>
            <a:endParaRPr lang="hr-HR" altLang="sr-Latn-RS">
              <a:latin typeface="Arial" charset="0"/>
            </a:endParaRPr>
          </a:p>
          <a:p>
            <a:pPr eaLnBrk="1" hangingPunct="1"/>
            <a:endParaRPr lang="hr-HR" altLang="sr-Latn-RS"/>
          </a:p>
        </p:txBody>
      </p:sp>
      <p:sp>
        <p:nvSpPr>
          <p:cNvPr id="12292" name="Rectangle 8"/>
          <p:cNvSpPr>
            <a:spLocks noChangeArrowheads="1"/>
          </p:cNvSpPr>
          <p:nvPr/>
        </p:nvSpPr>
        <p:spPr bwMode="auto">
          <a:xfrm>
            <a:off x="250825" y="188913"/>
            <a:ext cx="9572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r-HR" altLang="sr-Latn-RS" sz="2400">
                <a:latin typeface="Segoe UI" pitchFamily="34" charset="0"/>
                <a:cs typeface="Segoe UI" pitchFamily="34" charset="0"/>
              </a:rPr>
              <a:t>1.3.FINANCIJSKA TRŽIŠTA – POJAM I USLUGA</a:t>
            </a:r>
          </a:p>
          <a:p>
            <a:pPr eaLnBrk="1" hangingPunct="1"/>
            <a:endParaRPr lang="hr-HR" altLang="sr-Latn-RS" sz="2400">
              <a:latin typeface="Century Gothic" pitchFamily="34" charset="0"/>
            </a:endParaRPr>
          </a:p>
        </p:txBody>
      </p:sp>
      <p:pic>
        <p:nvPicPr>
          <p:cNvPr id="12293" name="Picture 2" descr="C:\Users\n\Downloads\Valutapaal.jpg"/>
          <p:cNvPicPr>
            <a:picLocks noChangeAspect="1" noChangeArrowheads="1"/>
          </p:cNvPicPr>
          <p:nvPr/>
        </p:nvPicPr>
        <p:blipFill>
          <a:blip r:embed="rId2">
            <a:grayscl/>
            <a:extLst>
              <a:ext uri="{28A0092B-C50C-407E-A947-70E740481C1C}">
                <a14:useLocalDpi xmlns:a14="http://schemas.microsoft.com/office/drawing/2010/main" val="0"/>
              </a:ext>
            </a:extLst>
          </a:blip>
          <a:srcRect b="34480"/>
          <a:stretch>
            <a:fillRect/>
          </a:stretch>
        </p:blipFill>
        <p:spPr bwMode="auto">
          <a:xfrm>
            <a:off x="395288" y="3157538"/>
            <a:ext cx="3097212"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1291</TotalTime>
  <Words>2434</Words>
  <Application>Microsoft Office PowerPoint</Application>
  <PresentationFormat>On-screen Show (4:3)</PresentationFormat>
  <Paragraphs>424</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2. FINANCIJSKO OKRUŽENJE PODUZEĆA  Planiranje graditeljskih investicija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FGAG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Niksa Jajac</cp:lastModifiedBy>
  <cp:revision>91</cp:revision>
  <dcterms:created xsi:type="dcterms:W3CDTF">2013-03-17T16:38:37Z</dcterms:created>
  <dcterms:modified xsi:type="dcterms:W3CDTF">2014-04-05T13:01:13Z</dcterms:modified>
</cp:coreProperties>
</file>